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EFFF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165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EFFF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33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EFFF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494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EFFF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66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EFFF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5825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EFFF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2989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EFFF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155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EFFF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320" algn="l" defTabSz="9143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EFFFE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EFFFE"/>
        </a:fontRef>
        <a:srgbClr val="FEFFFE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rgbClr val="CBD5FD"/>
          </a:solidFill>
        </a:fill>
      </a:tcStyle>
    </a:wholeTbl>
    <a:band2H>
      <a:tcTxStyle b="def" i="def"/>
      <a:tcStyle>
        <a:tcBdr/>
        <a:fill>
          <a:solidFill>
            <a:srgbClr val="E7EBFE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381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381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EFFFE"/>
        </a:fontRef>
        <a:srgbClr val="FEFFF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FEFFFE"/>
        </a:fontRef>
        <a:srgbClr val="FEFFF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EFFFE"/>
        </a:fontRef>
        <a:srgbClr val="FEFFF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EFFFE"/>
        </a:fontRef>
        <a:srgbClr val="FEFFF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EFFFE"/>
        </a:fontRef>
        <a:srgbClr val="FEFFFE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rgbClr val="CBD5FD"/>
          </a:solidFill>
        </a:fill>
      </a:tcStyle>
    </a:wholeTbl>
    <a:band2H>
      <a:tcTxStyle b="def" i="def"/>
      <a:tcStyle>
        <a:tcBdr/>
        <a:fill>
          <a:solidFill>
            <a:srgbClr val="E7EBFE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381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381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EFFFE"/>
        </a:fontRef>
        <a:srgbClr val="FEFFFE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rgbClr val="CACEE9"/>
          </a:solidFill>
        </a:fill>
      </a:tcStyle>
    </a:wholeTbl>
    <a:band2H>
      <a:tcTxStyle b="def" i="def"/>
      <a:tcStyle>
        <a:tcBdr/>
        <a:fill>
          <a:solidFill>
            <a:srgbClr val="E6E8F4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381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381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EFFFE"/>
        </a:fontRef>
        <a:srgbClr val="FEFFF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001847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EFFF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EFFFE"/>
              </a:solidFill>
              <a:prstDash val="solid"/>
              <a:round/>
            </a:ln>
          </a:top>
          <a:bottom>
            <a:ln w="25400" cap="flat">
              <a:solidFill>
                <a:srgbClr val="FEFFF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1847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EFFFE"/>
              </a:solidFill>
              <a:prstDash val="solid"/>
              <a:round/>
            </a:ln>
          </a:top>
          <a:bottom>
            <a:ln w="25400" cap="flat">
              <a:solidFill>
                <a:srgbClr val="FEFFF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EFFFE"/>
        </a:fontRef>
        <a:srgbClr val="FEFFFE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rgbClr val="FEFFFE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38100" cap="flat">
              <a:solidFill>
                <a:srgbClr val="001847"/>
              </a:solidFill>
              <a:prstDash val="solid"/>
              <a:round/>
            </a:ln>
          </a:top>
          <a:bottom>
            <a:ln w="127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rgbClr val="FEFFFE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001847"/>
      </a:tcTxStyle>
      <a:tcStyle>
        <a:tcBdr>
          <a:left>
            <a:ln w="12700" cap="flat">
              <a:solidFill>
                <a:srgbClr val="001847"/>
              </a:solidFill>
              <a:prstDash val="solid"/>
              <a:round/>
            </a:ln>
          </a:left>
          <a:right>
            <a:ln w="12700" cap="flat">
              <a:solidFill>
                <a:srgbClr val="001847"/>
              </a:solidFill>
              <a:prstDash val="solid"/>
              <a:round/>
            </a:ln>
          </a:right>
          <a:top>
            <a:ln w="12700" cap="flat">
              <a:solidFill>
                <a:srgbClr val="001847"/>
              </a:solidFill>
              <a:prstDash val="solid"/>
              <a:round/>
            </a:ln>
          </a:top>
          <a:bottom>
            <a:ln w="38100" cap="flat">
              <a:solidFill>
                <a:srgbClr val="001847"/>
              </a:solidFill>
              <a:prstDash val="solid"/>
              <a:round/>
            </a:ln>
          </a:bottom>
          <a:insideH>
            <a:ln w="12700" cap="flat">
              <a:solidFill>
                <a:srgbClr val="001847"/>
              </a:solidFill>
              <a:prstDash val="solid"/>
              <a:round/>
            </a:ln>
          </a:insideH>
          <a:insideV>
            <a:ln w="12700" cap="flat">
              <a:solidFill>
                <a:srgbClr val="001847"/>
              </a:solidFill>
              <a:prstDash val="solid"/>
              <a:round/>
            </a:ln>
          </a:insideV>
        </a:tcBdr>
        <a:fill>
          <a:solidFill>
            <a:srgbClr val="FEFFF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s_logo_v5_1000x275 (1).png" descr="ds_logo_v5_1000x275 (1)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66253" y="309730"/>
            <a:ext cx="1728933" cy="47718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Text"/>
          <p:cNvSpPr txBox="1"/>
          <p:nvPr>
            <p:ph type="title"/>
          </p:nvPr>
        </p:nvSpPr>
        <p:spPr>
          <a:xfrm>
            <a:off x="1714500" y="1929245"/>
            <a:ext cx="4381500" cy="170307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8" name="Freeform 15"/>
          <p:cNvSpPr/>
          <p:nvPr/>
        </p:nvSpPr>
        <p:spPr>
          <a:xfrm>
            <a:off x="245325" y="-89210"/>
            <a:ext cx="4049488" cy="2571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09" y="0"/>
                </a:moveTo>
                <a:lnTo>
                  <a:pt x="21191" y="0"/>
                </a:lnTo>
                <a:lnTo>
                  <a:pt x="21381" y="1162"/>
                </a:lnTo>
                <a:cubicBezTo>
                  <a:pt x="21524" y="2270"/>
                  <a:pt x="21600" y="3416"/>
                  <a:pt x="21600" y="4590"/>
                </a:cubicBezTo>
                <a:cubicBezTo>
                  <a:pt x="21600" y="13985"/>
                  <a:pt x="16765" y="21600"/>
                  <a:pt x="10800" y="21600"/>
                </a:cubicBezTo>
                <a:cubicBezTo>
                  <a:pt x="4835" y="21600"/>
                  <a:pt x="0" y="13985"/>
                  <a:pt x="0" y="4590"/>
                </a:cubicBezTo>
                <a:cubicBezTo>
                  <a:pt x="0" y="3416"/>
                  <a:pt x="76" y="2270"/>
                  <a:pt x="219" y="1162"/>
                </a:cubicBezTo>
                <a:close/>
              </a:path>
            </a:pathLst>
          </a:custGeom>
          <a:ln w="12700">
            <a:solidFill>
              <a:srgbClr val="FEFFFE">
                <a:alpha val="20000"/>
              </a:srgb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9" name="Freeform 19"/>
          <p:cNvSpPr/>
          <p:nvPr/>
        </p:nvSpPr>
        <p:spPr>
          <a:xfrm>
            <a:off x="-111512" y="289931"/>
            <a:ext cx="5277331" cy="6735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865" y="0"/>
                </a:moveTo>
                <a:cubicBezTo>
                  <a:pt x="15003" y="0"/>
                  <a:pt x="21600" y="5169"/>
                  <a:pt x="21600" y="11545"/>
                </a:cubicBezTo>
                <a:cubicBezTo>
                  <a:pt x="21600" y="15530"/>
                  <a:pt x="19023" y="19044"/>
                  <a:pt x="15104" y="21118"/>
                </a:cubicBezTo>
                <a:lnTo>
                  <a:pt x="14092" y="21600"/>
                </a:lnTo>
                <a:lnTo>
                  <a:pt x="0" y="21600"/>
                </a:lnTo>
                <a:lnTo>
                  <a:pt x="0" y="1330"/>
                </a:lnTo>
                <a:lnTo>
                  <a:pt x="477" y="1138"/>
                </a:lnTo>
                <a:cubicBezTo>
                  <a:pt x="2410" y="409"/>
                  <a:pt x="4577" y="0"/>
                  <a:pt x="6865" y="0"/>
                </a:cubicBezTo>
                <a:close/>
              </a:path>
            </a:pathLst>
          </a:custGeom>
          <a:ln w="12700">
            <a:solidFill>
              <a:srgbClr val="FEFFFE">
                <a:alpha val="1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0" name="Oval 13"/>
          <p:cNvSpPr/>
          <p:nvPr/>
        </p:nvSpPr>
        <p:spPr>
          <a:xfrm>
            <a:off x="4045065" y="1280445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1" name="Oval 14"/>
          <p:cNvSpPr/>
          <p:nvPr/>
        </p:nvSpPr>
        <p:spPr>
          <a:xfrm>
            <a:off x="191887" y="494883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ds_logo_v5_1000x275 (1).png" descr="ds_logo_v5_1000x275 (1).png"/>
          <p:cNvPicPr>
            <a:picLocks noChangeAspect="1"/>
          </p:cNvPicPr>
          <p:nvPr/>
        </p:nvPicPr>
        <p:blipFill>
          <a:blip r:embed="rId2">
            <a:extLst/>
          </a:blip>
          <a:srcRect l="12" t="0" r="12" b="0"/>
          <a:stretch>
            <a:fillRect/>
          </a:stretch>
        </p:blipFill>
        <p:spPr>
          <a:xfrm>
            <a:off x="1266477" y="272543"/>
            <a:ext cx="1728486" cy="47718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Picture Placeholder 7"/>
          <p:cNvSpPr/>
          <p:nvPr>
            <p:ph type="pic" sz="quarter" idx="21"/>
          </p:nvPr>
        </p:nvSpPr>
        <p:spPr>
          <a:xfrm>
            <a:off x="5202620" y="1400503"/>
            <a:ext cx="1786759" cy="17867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Freeform 4"/>
          <p:cNvSpPr/>
          <p:nvPr/>
        </p:nvSpPr>
        <p:spPr>
          <a:xfrm>
            <a:off x="-526048" y="-128589"/>
            <a:ext cx="7367521" cy="2360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268" y="2153"/>
                </a:lnTo>
                <a:cubicBezTo>
                  <a:pt x="19252" y="13737"/>
                  <a:pt x="15320" y="21600"/>
                  <a:pt x="10800" y="21600"/>
                </a:cubicBezTo>
                <a:cubicBezTo>
                  <a:pt x="6280" y="21600"/>
                  <a:pt x="2348" y="13737"/>
                  <a:pt x="332" y="2153"/>
                </a:cubicBezTo>
                <a:close/>
              </a:path>
            </a:pathLst>
          </a:custGeom>
          <a:ln w="12700">
            <a:solidFill>
              <a:srgbClr val="FEFFFE">
                <a:alpha val="1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14" name="Oval 5"/>
          <p:cNvSpPr/>
          <p:nvPr/>
        </p:nvSpPr>
        <p:spPr>
          <a:xfrm>
            <a:off x="4071256" y="350321"/>
            <a:ext cx="4049488" cy="4049488"/>
          </a:xfrm>
          <a:prstGeom prst="ellipse">
            <a:avLst/>
          </a:prstGeom>
          <a:ln w="12700">
            <a:solidFill>
              <a:srgbClr val="FEFFFE">
                <a:alpha val="20000"/>
              </a:srgb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15" name="Oval 6"/>
          <p:cNvSpPr/>
          <p:nvPr/>
        </p:nvSpPr>
        <p:spPr>
          <a:xfrm>
            <a:off x="4034990" y="2078893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16" name="Oval 7"/>
          <p:cNvSpPr/>
          <p:nvPr/>
        </p:nvSpPr>
        <p:spPr>
          <a:xfrm>
            <a:off x="6499147" y="350322"/>
            <a:ext cx="106879" cy="10687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"/>
          <p:cNvSpPr/>
          <p:nvPr/>
        </p:nvSpPr>
        <p:spPr>
          <a:xfrm>
            <a:off x="-2" y="0"/>
            <a:ext cx="551111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25" name="Picture Placeholder 29"/>
          <p:cNvSpPr/>
          <p:nvPr>
            <p:ph type="pic" sz="quarter" idx="21"/>
          </p:nvPr>
        </p:nvSpPr>
        <p:spPr>
          <a:xfrm>
            <a:off x="4483299" y="2401185"/>
            <a:ext cx="2055630" cy="20556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Oval 5"/>
          <p:cNvSpPr/>
          <p:nvPr/>
        </p:nvSpPr>
        <p:spPr>
          <a:xfrm>
            <a:off x="3173500" y="1091388"/>
            <a:ext cx="4675228" cy="4675224"/>
          </a:xfrm>
          <a:prstGeom prst="ellipse">
            <a:avLst/>
          </a:prstGeom>
          <a:ln w="12700">
            <a:solidFill>
              <a:srgbClr val="FEFFFE">
                <a:alpha val="20000"/>
              </a:srgb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27" name="Freeform 6"/>
          <p:cNvSpPr/>
          <p:nvPr/>
        </p:nvSpPr>
        <p:spPr>
          <a:xfrm>
            <a:off x="-63800" y="-180754"/>
            <a:ext cx="5784115" cy="538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260" y="0"/>
                </a:lnTo>
                <a:lnTo>
                  <a:pt x="19419" y="228"/>
                </a:lnTo>
                <a:cubicBezTo>
                  <a:pt x="20796" y="2416"/>
                  <a:pt x="21600" y="5053"/>
                  <a:pt x="21600" y="7892"/>
                </a:cubicBezTo>
                <a:cubicBezTo>
                  <a:pt x="21600" y="15463"/>
                  <a:pt x="15882" y="21600"/>
                  <a:pt x="8830" y="21600"/>
                </a:cubicBezTo>
                <a:cubicBezTo>
                  <a:pt x="5744" y="21600"/>
                  <a:pt x="2914" y="20425"/>
                  <a:pt x="706" y="18470"/>
                </a:cubicBezTo>
                <a:lnTo>
                  <a:pt x="0" y="17781"/>
                </a:lnTo>
                <a:close/>
              </a:path>
            </a:pathLst>
          </a:custGeom>
          <a:ln w="12700">
            <a:solidFill>
              <a:srgbClr val="FEFFFE">
                <a:alpha val="1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28" name="Oval 7"/>
          <p:cNvSpPr/>
          <p:nvPr/>
        </p:nvSpPr>
        <p:spPr>
          <a:xfrm>
            <a:off x="5606810" y="1038222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29" name="Oval 8"/>
          <p:cNvSpPr/>
          <p:nvPr/>
        </p:nvSpPr>
        <p:spPr>
          <a:xfrm>
            <a:off x="3656093" y="4868386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ds_logo_v5_1000x275 (1).png" descr="ds_logo_v5_1000x275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253" y="272543"/>
            <a:ext cx="1728933" cy="477187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itle Text"/>
          <p:cNvSpPr txBox="1"/>
          <p:nvPr>
            <p:ph type="title"/>
          </p:nvPr>
        </p:nvSpPr>
        <p:spPr>
          <a:xfrm>
            <a:off x="1714500" y="2400300"/>
            <a:ext cx="4381500" cy="170307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1" name="Freeform 7"/>
          <p:cNvSpPr/>
          <p:nvPr/>
        </p:nvSpPr>
        <p:spPr>
          <a:xfrm>
            <a:off x="2314134" y="-128589"/>
            <a:ext cx="7367522" cy="2360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268" y="2153"/>
                </a:lnTo>
                <a:cubicBezTo>
                  <a:pt x="19252" y="13737"/>
                  <a:pt x="15320" y="21600"/>
                  <a:pt x="10800" y="21600"/>
                </a:cubicBezTo>
                <a:cubicBezTo>
                  <a:pt x="6280" y="21600"/>
                  <a:pt x="2348" y="13737"/>
                  <a:pt x="332" y="2153"/>
                </a:cubicBezTo>
                <a:close/>
              </a:path>
            </a:pathLst>
          </a:custGeom>
          <a:ln w="12700">
            <a:solidFill>
              <a:srgbClr val="FEFFFE">
                <a:alpha val="1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32" name="Oval 8"/>
          <p:cNvSpPr/>
          <p:nvPr/>
        </p:nvSpPr>
        <p:spPr>
          <a:xfrm>
            <a:off x="6911440" y="350321"/>
            <a:ext cx="4049487" cy="4049488"/>
          </a:xfrm>
          <a:prstGeom prst="ellipse">
            <a:avLst/>
          </a:prstGeom>
          <a:ln w="12700">
            <a:solidFill>
              <a:srgbClr val="FEFFFE">
                <a:alpha val="20000"/>
              </a:srgb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33" name="Oval 9"/>
          <p:cNvSpPr/>
          <p:nvPr/>
        </p:nvSpPr>
        <p:spPr>
          <a:xfrm>
            <a:off x="6875173" y="2078893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34" name="Oval 10"/>
          <p:cNvSpPr/>
          <p:nvPr/>
        </p:nvSpPr>
        <p:spPr>
          <a:xfrm>
            <a:off x="9339330" y="350322"/>
            <a:ext cx="106879" cy="10687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ds_logo_v5_1000x275 (1).png" descr="ds_logo_v5_1000x275 (1).png"/>
          <p:cNvPicPr>
            <a:picLocks noChangeAspect="1"/>
          </p:cNvPicPr>
          <p:nvPr/>
        </p:nvPicPr>
        <p:blipFill>
          <a:blip r:embed="rId2">
            <a:extLst/>
          </a:blip>
          <a:srcRect l="1198" t="0" r="0" b="0"/>
          <a:stretch>
            <a:fillRect/>
          </a:stretch>
        </p:blipFill>
        <p:spPr>
          <a:xfrm>
            <a:off x="1286983" y="272543"/>
            <a:ext cx="1708203" cy="47718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itle Text"/>
          <p:cNvSpPr txBox="1"/>
          <p:nvPr>
            <p:ph type="title"/>
          </p:nvPr>
        </p:nvSpPr>
        <p:spPr>
          <a:xfrm>
            <a:off x="1714500" y="2400300"/>
            <a:ext cx="4381500" cy="170307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4" name="Freeform 11"/>
          <p:cNvSpPr/>
          <p:nvPr/>
        </p:nvSpPr>
        <p:spPr>
          <a:xfrm>
            <a:off x="-87926" y="1592695"/>
            <a:ext cx="7016538" cy="5405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79" y="0"/>
                </a:moveTo>
                <a:cubicBezTo>
                  <a:pt x="16308" y="0"/>
                  <a:pt x="21600" y="6869"/>
                  <a:pt x="21600" y="15343"/>
                </a:cubicBezTo>
                <a:cubicBezTo>
                  <a:pt x="21600" y="17461"/>
                  <a:pt x="21269" y="19479"/>
                  <a:pt x="20671" y="21315"/>
                </a:cubicBezTo>
                <a:lnTo>
                  <a:pt x="20565" y="21600"/>
                </a:lnTo>
                <a:lnTo>
                  <a:pt x="0" y="21600"/>
                </a:lnTo>
                <a:lnTo>
                  <a:pt x="0" y="6725"/>
                </a:lnTo>
                <a:lnTo>
                  <a:pt x="658" y="5583"/>
                </a:lnTo>
                <a:cubicBezTo>
                  <a:pt x="2826" y="2173"/>
                  <a:pt x="6107" y="0"/>
                  <a:pt x="9779" y="0"/>
                </a:cubicBezTo>
                <a:close/>
              </a:path>
            </a:pathLst>
          </a:custGeom>
          <a:ln w="12700">
            <a:solidFill>
              <a:srgbClr val="FEFFFE">
                <a:alpha val="1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45" name="Oval 8"/>
          <p:cNvSpPr/>
          <p:nvPr/>
        </p:nvSpPr>
        <p:spPr>
          <a:xfrm>
            <a:off x="4903868" y="787201"/>
            <a:ext cx="4049488" cy="4049488"/>
          </a:xfrm>
          <a:prstGeom prst="ellipse">
            <a:avLst/>
          </a:prstGeom>
          <a:ln w="12700">
            <a:solidFill>
              <a:srgbClr val="FEFFFE">
                <a:alpha val="20000"/>
              </a:srgb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46" name="Oval 9"/>
          <p:cNvSpPr/>
          <p:nvPr/>
        </p:nvSpPr>
        <p:spPr>
          <a:xfrm>
            <a:off x="6841543" y="4793408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47" name="Oval 10"/>
          <p:cNvSpPr/>
          <p:nvPr/>
        </p:nvSpPr>
        <p:spPr>
          <a:xfrm>
            <a:off x="4974988" y="2078893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ds_logo_v5_1000x275 (1).png" descr="ds_logo_v5_1000x275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253" y="272543"/>
            <a:ext cx="1728933" cy="477187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itle Text"/>
          <p:cNvSpPr txBox="1"/>
          <p:nvPr>
            <p:ph type="title"/>
          </p:nvPr>
        </p:nvSpPr>
        <p:spPr>
          <a:xfrm>
            <a:off x="1714500" y="2400300"/>
            <a:ext cx="4381500" cy="170307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7" name="Freeform 12"/>
          <p:cNvSpPr/>
          <p:nvPr/>
        </p:nvSpPr>
        <p:spPr>
          <a:xfrm>
            <a:off x="4974990" y="1503243"/>
            <a:ext cx="7263901" cy="5495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18" y="0"/>
                </a:moveTo>
                <a:cubicBezTo>
                  <a:pt x="15754" y="0"/>
                  <a:pt x="19525" y="3194"/>
                  <a:pt x="21459" y="7899"/>
                </a:cubicBezTo>
                <a:lnTo>
                  <a:pt x="21600" y="8287"/>
                </a:lnTo>
                <a:lnTo>
                  <a:pt x="21600" y="21600"/>
                </a:lnTo>
                <a:lnTo>
                  <a:pt x="1128" y="21600"/>
                </a:lnTo>
                <a:lnTo>
                  <a:pt x="897" y="20968"/>
                </a:lnTo>
                <a:cubicBezTo>
                  <a:pt x="320" y="19162"/>
                  <a:pt x="0" y="17177"/>
                  <a:pt x="0" y="15093"/>
                </a:cubicBezTo>
                <a:cubicBezTo>
                  <a:pt x="0" y="6757"/>
                  <a:pt x="5112" y="0"/>
                  <a:pt x="11418" y="0"/>
                </a:cubicBezTo>
                <a:close/>
              </a:path>
            </a:pathLst>
          </a:custGeom>
          <a:ln w="12700">
            <a:solidFill>
              <a:srgbClr val="FEFFFE">
                <a:alpha val="1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58" name="Oval 8"/>
          <p:cNvSpPr/>
          <p:nvPr/>
        </p:nvSpPr>
        <p:spPr>
          <a:xfrm>
            <a:off x="6257978" y="767544"/>
            <a:ext cx="4049488" cy="4049488"/>
          </a:xfrm>
          <a:prstGeom prst="ellipse">
            <a:avLst/>
          </a:prstGeom>
          <a:ln w="12700">
            <a:solidFill>
              <a:srgbClr val="FEFFFE">
                <a:alpha val="20000"/>
              </a:srgb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59" name="Oval 9"/>
          <p:cNvSpPr/>
          <p:nvPr/>
        </p:nvSpPr>
        <p:spPr>
          <a:xfrm>
            <a:off x="9932613" y="1632763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60" name="Oval 10"/>
          <p:cNvSpPr/>
          <p:nvPr/>
        </p:nvSpPr>
        <p:spPr>
          <a:xfrm>
            <a:off x="6248039" y="2410238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ds_logo_v5_1000x275 (1).png" descr="ds_logo_v5_1000x275 (1)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66253" y="272543"/>
            <a:ext cx="1728933" cy="47718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itle Text"/>
          <p:cNvSpPr txBox="1"/>
          <p:nvPr>
            <p:ph type="title"/>
          </p:nvPr>
        </p:nvSpPr>
        <p:spPr>
          <a:xfrm>
            <a:off x="1714500" y="1090627"/>
            <a:ext cx="9715501" cy="1028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ds_logo_v5_1000x275 (1).png" descr="ds_logo_v5_1000x275 (1).png"/>
          <p:cNvPicPr>
            <a:picLocks noChangeAspect="1"/>
          </p:cNvPicPr>
          <p:nvPr/>
        </p:nvPicPr>
        <p:blipFill>
          <a:blip r:embed="rId2">
            <a:extLst/>
          </a:blip>
          <a:srcRect l="727" t="0" r="0" b="0"/>
          <a:stretch>
            <a:fillRect/>
          </a:stretch>
        </p:blipFill>
        <p:spPr>
          <a:xfrm>
            <a:off x="1278829" y="272543"/>
            <a:ext cx="1716357" cy="477187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Picture Placeholder 8"/>
          <p:cNvSpPr/>
          <p:nvPr>
            <p:ph type="pic" sz="quarter" idx="21"/>
          </p:nvPr>
        </p:nvSpPr>
        <p:spPr>
          <a:xfrm>
            <a:off x="0" y="2621828"/>
            <a:ext cx="3564837" cy="42361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xfrm>
            <a:off x="1714500" y="2389411"/>
            <a:ext cx="4187372" cy="178344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ds_logo_v5_1000x275 (1).png" descr="ds_logo_v5_1000x275 (1).png"/>
          <p:cNvPicPr>
            <a:picLocks noChangeAspect="1"/>
          </p:cNvPicPr>
          <p:nvPr/>
        </p:nvPicPr>
        <p:blipFill>
          <a:blip r:embed="rId2">
            <a:extLst/>
          </a:blip>
          <a:srcRect l="1006" t="0" r="1006" b="0"/>
          <a:stretch>
            <a:fillRect/>
          </a:stretch>
        </p:blipFill>
        <p:spPr>
          <a:xfrm>
            <a:off x="1283655" y="272543"/>
            <a:ext cx="1694130" cy="477187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11386456" y="37971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03" name="Picture Placeholder 7"/>
          <p:cNvSpPr/>
          <p:nvPr>
            <p:ph type="pic" idx="21"/>
          </p:nvPr>
        </p:nvSpPr>
        <p:spPr>
          <a:xfrm>
            <a:off x="7074638" y="0"/>
            <a:ext cx="5117362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Title Text"/>
          <p:cNvSpPr txBox="1"/>
          <p:nvPr>
            <p:ph type="title"/>
          </p:nvPr>
        </p:nvSpPr>
        <p:spPr>
          <a:xfrm>
            <a:off x="1714500" y="1090627"/>
            <a:ext cx="4717831" cy="1028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18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/>
          <p:nvPr/>
        </p:nvSpPr>
        <p:spPr>
          <a:xfrm>
            <a:off x="-101601" y="-114752"/>
            <a:ext cx="6993913" cy="6515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260" y="0"/>
                </a:lnTo>
                <a:lnTo>
                  <a:pt x="19419" y="228"/>
                </a:lnTo>
                <a:cubicBezTo>
                  <a:pt x="20796" y="2416"/>
                  <a:pt x="21600" y="5053"/>
                  <a:pt x="21600" y="7892"/>
                </a:cubicBezTo>
                <a:cubicBezTo>
                  <a:pt x="21600" y="15463"/>
                  <a:pt x="15882" y="21600"/>
                  <a:pt x="8830" y="21600"/>
                </a:cubicBezTo>
                <a:cubicBezTo>
                  <a:pt x="5744" y="21600"/>
                  <a:pt x="2914" y="20425"/>
                  <a:pt x="706" y="18470"/>
                </a:cubicBezTo>
                <a:lnTo>
                  <a:pt x="0" y="17781"/>
                </a:lnTo>
                <a:close/>
              </a:path>
            </a:pathLst>
          </a:custGeom>
          <a:ln w="12700">
            <a:solidFill>
              <a:srgbClr val="FEFFFE">
                <a:alpha val="1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3" name="Oval 8"/>
          <p:cNvSpPr/>
          <p:nvPr/>
        </p:nvSpPr>
        <p:spPr>
          <a:xfrm>
            <a:off x="1081308" y="-114753"/>
            <a:ext cx="6906246" cy="6906242"/>
          </a:xfrm>
          <a:prstGeom prst="ellipse">
            <a:avLst/>
          </a:prstGeom>
          <a:ln w="12700">
            <a:solidFill>
              <a:srgbClr val="FEFFFE">
                <a:alpha val="20000"/>
              </a:srgb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4" name="Oval 9"/>
          <p:cNvSpPr/>
          <p:nvPr/>
        </p:nvSpPr>
        <p:spPr>
          <a:xfrm>
            <a:off x="6440606" y="443620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5" name="Oval 10"/>
          <p:cNvSpPr/>
          <p:nvPr/>
        </p:nvSpPr>
        <p:spPr>
          <a:xfrm>
            <a:off x="2903116" y="6347359"/>
            <a:ext cx="106879" cy="10687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6" name="Oval 12"/>
          <p:cNvSpPr/>
          <p:nvPr/>
        </p:nvSpPr>
        <p:spPr>
          <a:xfrm>
            <a:off x="1561309" y="1610965"/>
            <a:ext cx="3583916" cy="3583912"/>
          </a:xfrm>
          <a:prstGeom prst="ellipse">
            <a:avLst/>
          </a:prstGeom>
          <a:ln w="12700">
            <a:solidFill>
              <a:srgbClr val="FEFFFE">
                <a:alpha val="10000"/>
              </a:srgbClr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7" name="Title Text"/>
          <p:cNvSpPr txBox="1"/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318" rtl="0" latinLnBrk="0">
        <a:lnSpc>
          <a:spcPct val="7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1" strike="noStrike" sz="4400" u="none">
          <a:solidFill>
            <a:srgbClr val="FEFFFE"/>
          </a:solidFill>
          <a:uFillTx/>
          <a:latin typeface="Montserrat Bold"/>
          <a:ea typeface="Montserrat Bold"/>
          <a:cs typeface="Montserrat Bold"/>
          <a:sym typeface="Montserrat Bold"/>
        </a:defRPr>
      </a:lvl1pPr>
      <a:lvl2pPr marL="0" marR="0" indent="0" algn="l" defTabSz="914318" rtl="0" latinLnBrk="0">
        <a:lnSpc>
          <a:spcPct val="7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1" strike="noStrike" sz="4400" u="none">
          <a:solidFill>
            <a:srgbClr val="FEFFFE"/>
          </a:solidFill>
          <a:uFillTx/>
          <a:latin typeface="Montserrat Bold"/>
          <a:ea typeface="Montserrat Bold"/>
          <a:cs typeface="Montserrat Bold"/>
          <a:sym typeface="Montserrat Bold"/>
        </a:defRPr>
      </a:lvl2pPr>
      <a:lvl3pPr marL="0" marR="0" indent="0" algn="l" defTabSz="914318" rtl="0" latinLnBrk="0">
        <a:lnSpc>
          <a:spcPct val="7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1" strike="noStrike" sz="4400" u="none">
          <a:solidFill>
            <a:srgbClr val="FEFFFE"/>
          </a:solidFill>
          <a:uFillTx/>
          <a:latin typeface="Montserrat Bold"/>
          <a:ea typeface="Montserrat Bold"/>
          <a:cs typeface="Montserrat Bold"/>
          <a:sym typeface="Montserrat Bold"/>
        </a:defRPr>
      </a:lvl3pPr>
      <a:lvl4pPr marL="0" marR="0" indent="0" algn="l" defTabSz="914318" rtl="0" latinLnBrk="0">
        <a:lnSpc>
          <a:spcPct val="7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1" strike="noStrike" sz="4400" u="none">
          <a:solidFill>
            <a:srgbClr val="FEFFFE"/>
          </a:solidFill>
          <a:uFillTx/>
          <a:latin typeface="Montserrat Bold"/>
          <a:ea typeface="Montserrat Bold"/>
          <a:cs typeface="Montserrat Bold"/>
          <a:sym typeface="Montserrat Bold"/>
        </a:defRPr>
      </a:lvl4pPr>
      <a:lvl5pPr marL="0" marR="0" indent="0" algn="l" defTabSz="914318" rtl="0" latinLnBrk="0">
        <a:lnSpc>
          <a:spcPct val="7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1" strike="noStrike" sz="4400" u="none">
          <a:solidFill>
            <a:srgbClr val="FEFFFE"/>
          </a:solidFill>
          <a:uFillTx/>
          <a:latin typeface="Montserrat Bold"/>
          <a:ea typeface="Montserrat Bold"/>
          <a:cs typeface="Montserrat Bold"/>
          <a:sym typeface="Montserrat Bold"/>
        </a:defRPr>
      </a:lvl5pPr>
      <a:lvl6pPr marL="0" marR="0" indent="0" algn="l" defTabSz="914318" rtl="0" latinLnBrk="0">
        <a:lnSpc>
          <a:spcPct val="7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1" strike="noStrike" sz="4400" u="none">
          <a:solidFill>
            <a:srgbClr val="FEFFFE"/>
          </a:solidFill>
          <a:uFillTx/>
          <a:latin typeface="Montserrat Bold"/>
          <a:ea typeface="Montserrat Bold"/>
          <a:cs typeface="Montserrat Bold"/>
          <a:sym typeface="Montserrat Bold"/>
        </a:defRPr>
      </a:lvl6pPr>
      <a:lvl7pPr marL="0" marR="0" indent="0" algn="l" defTabSz="914318" rtl="0" latinLnBrk="0">
        <a:lnSpc>
          <a:spcPct val="7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1" strike="noStrike" sz="4400" u="none">
          <a:solidFill>
            <a:srgbClr val="FEFFFE"/>
          </a:solidFill>
          <a:uFillTx/>
          <a:latin typeface="Montserrat Bold"/>
          <a:ea typeface="Montserrat Bold"/>
          <a:cs typeface="Montserrat Bold"/>
          <a:sym typeface="Montserrat Bold"/>
        </a:defRPr>
      </a:lvl7pPr>
      <a:lvl8pPr marL="0" marR="0" indent="0" algn="l" defTabSz="914318" rtl="0" latinLnBrk="0">
        <a:lnSpc>
          <a:spcPct val="7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1" strike="noStrike" sz="4400" u="none">
          <a:solidFill>
            <a:srgbClr val="FEFFFE"/>
          </a:solidFill>
          <a:uFillTx/>
          <a:latin typeface="Montserrat Bold"/>
          <a:ea typeface="Montserrat Bold"/>
          <a:cs typeface="Montserrat Bold"/>
          <a:sym typeface="Montserrat Bold"/>
        </a:defRPr>
      </a:lvl8pPr>
      <a:lvl9pPr marL="0" marR="0" indent="0" algn="l" defTabSz="914318" rtl="0" latinLnBrk="0">
        <a:lnSpc>
          <a:spcPct val="7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1" strike="noStrike" sz="4400" u="none">
          <a:solidFill>
            <a:srgbClr val="FEFFFE"/>
          </a:solidFill>
          <a:uFillTx/>
          <a:latin typeface="Montserrat Bold"/>
          <a:ea typeface="Montserrat Bold"/>
          <a:cs typeface="Montserrat Bold"/>
          <a:sym typeface="Montserrat Bold"/>
        </a:defRPr>
      </a:lvl9pPr>
    </p:titleStyle>
    <p:bodyStyle>
      <a:lvl1pPr marL="0" marR="0" indent="0" algn="l" defTabSz="914318" rtl="0" latinLnBrk="0">
        <a:lnSpc>
          <a:spcPct val="15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EFFF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318" rtl="0" latinLnBrk="0">
        <a:lnSpc>
          <a:spcPct val="15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EFFF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318" rtl="0" latinLnBrk="0">
        <a:lnSpc>
          <a:spcPct val="15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EFFF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318" rtl="0" latinLnBrk="0">
        <a:lnSpc>
          <a:spcPct val="15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EFFF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318" rtl="0" latinLnBrk="0">
        <a:lnSpc>
          <a:spcPct val="15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EFFFE"/>
          </a:solidFill>
          <a:uFillTx/>
          <a:latin typeface="+mn-lt"/>
          <a:ea typeface="+mn-ea"/>
          <a:cs typeface="+mn-cs"/>
          <a:sym typeface="Helvetica"/>
        </a:defRPr>
      </a:lvl5pPr>
      <a:lvl6pPr marL="2641362" marR="0" indent="-355568" algn="l" defTabSz="914318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FEFFFE"/>
          </a:solidFill>
          <a:uFillTx/>
          <a:latin typeface="+mn-lt"/>
          <a:ea typeface="+mn-ea"/>
          <a:cs typeface="+mn-cs"/>
          <a:sym typeface="Helvetica"/>
        </a:defRPr>
      </a:lvl6pPr>
      <a:lvl7pPr marL="3098522" marR="0" indent="-355568" algn="l" defTabSz="914318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FEFFFE"/>
          </a:solidFill>
          <a:uFillTx/>
          <a:latin typeface="+mn-lt"/>
          <a:ea typeface="+mn-ea"/>
          <a:cs typeface="+mn-cs"/>
          <a:sym typeface="Helvetica"/>
        </a:defRPr>
      </a:lvl7pPr>
      <a:lvl8pPr marL="3555680" marR="0" indent="-355568" algn="l" defTabSz="914318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FEFFFE"/>
          </a:solidFill>
          <a:uFillTx/>
          <a:latin typeface="+mn-lt"/>
          <a:ea typeface="+mn-ea"/>
          <a:cs typeface="+mn-cs"/>
          <a:sym typeface="Helvetica"/>
        </a:defRPr>
      </a:lvl8pPr>
      <a:lvl9pPr marL="4012838" marR="0" indent="-355568" algn="l" defTabSz="914318" rtl="0" latinLnBrk="0">
        <a:lnSpc>
          <a:spcPct val="15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FEFFFE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3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165" algn="r" defTabSz="9143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330" algn="r" defTabSz="9143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494" algn="r" defTabSz="9143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660" algn="r" defTabSz="9143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5825" algn="r" defTabSz="9143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2989" algn="r" defTabSz="9143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155" algn="r" defTabSz="9143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320" algn="r" defTabSz="9143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fabio-thoma.de/central-wordpress-management-meetup/" TargetMode="External"/><Relationship Id="rId3" Type="http://schemas.openxmlformats.org/officeDocument/2006/relationships/hyperlink" Target="https://www.server-provider.com/services/reseller" TargetMode="External"/><Relationship Id="rId4" Type="http://schemas.openxmlformats.org/officeDocument/2006/relationships/hyperlink" Target="https://mainwp.com/" TargetMode="External"/><Relationship Id="rId5" Type="http://schemas.openxmlformats.org/officeDocument/2006/relationships/hyperlink" Target="https://managewp.com/" TargetMode="External"/><Relationship Id="rId6" Type="http://schemas.openxmlformats.org/officeDocument/2006/relationships/hyperlink" Target="https://www.plesk.com/wp-toolkit/" TargetMode="External"/><Relationship Id="rId7" Type="http://schemas.openxmlformats.org/officeDocument/2006/relationships/hyperlink" Target="https://managewp.com/compare/managewp-vs-mainwp" TargetMode="External"/><Relationship Id="rId8" Type="http://schemas.openxmlformats.org/officeDocument/2006/relationships/hyperlink" Target="https://mainwp.com/managewp-vs-mainwp/" TargetMode="External"/><Relationship Id="rId9" Type="http://schemas.openxmlformats.org/officeDocument/2006/relationships/hyperlink" Target="https://www.plesk.com/blog/various/how-to-manage-multiple-wordpress-sites/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Wordpress-Logo.png" descr="Wordpress-Logo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51"/>
          <a:stretch>
            <a:fillRect/>
          </a:stretch>
        </p:blipFill>
        <p:spPr>
          <a:xfrm>
            <a:off x="1563154" y="1611361"/>
            <a:ext cx="3588320" cy="357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Zentrale  WordPress Verwaltung"/>
          <p:cNvSpPr txBox="1"/>
          <p:nvPr>
            <p:ph type="title" idx="4294967295"/>
          </p:nvPr>
        </p:nvSpPr>
        <p:spPr>
          <a:xfrm>
            <a:off x="8318500" y="2400300"/>
            <a:ext cx="4381500" cy="170307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905174">
              <a:defRPr spc="-198" sz="4356"/>
            </a:pPr>
            <a:r>
              <a:t>Zentrale </a:t>
            </a:r>
            <a:br/>
            <a:r>
              <a:rPr>
                <a:solidFill>
                  <a:schemeClr val="accent1"/>
                </a:solidFill>
              </a:rPr>
              <a:t>WordPress</a:t>
            </a:r>
            <a:br>
              <a:rPr>
                <a:solidFill>
                  <a:schemeClr val="accent1"/>
                </a:solidFill>
              </a:rPr>
            </a:br>
            <a:r>
              <a:t>Verwaltung</a:t>
            </a:r>
          </a:p>
        </p:txBody>
      </p:sp>
      <p:sp>
        <p:nvSpPr>
          <p:cNvPr id="141" name="TextBox 8"/>
          <p:cNvSpPr txBox="1"/>
          <p:nvPr/>
        </p:nvSpPr>
        <p:spPr>
          <a:xfrm>
            <a:off x="8377682" y="4109830"/>
            <a:ext cx="2491335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01.2022 - WP Meetup Würzburg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traight Connector 3"/>
          <p:cNvSpPr/>
          <p:nvPr/>
        </p:nvSpPr>
        <p:spPr>
          <a:xfrm>
            <a:off x="1706207" y="5490338"/>
            <a:ext cx="3330272" cy="1"/>
          </a:xfrm>
          <a:prstGeom prst="line">
            <a:avLst/>
          </a:prstGeom>
          <a:ln w="6350">
            <a:solidFill>
              <a:srgbClr val="FEFFFE">
                <a:alpha val="2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8" name="TextBox 5"/>
          <p:cNvSpPr txBox="1"/>
          <p:nvPr/>
        </p:nvSpPr>
        <p:spPr>
          <a:xfrm>
            <a:off x="1709695" y="5176341"/>
            <a:ext cx="57750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FEFFFE">
                    <a:alpha val="70000"/>
                  </a:srgbClr>
                </a:solidFill>
              </a:defRPr>
            </a:lvl1pPr>
          </a:lstStyle>
          <a:p>
            <a:pPr/>
            <a:r>
              <a:t>Ansatz #1</a:t>
            </a:r>
          </a:p>
        </p:txBody>
      </p:sp>
      <p:sp>
        <p:nvSpPr>
          <p:cNvPr id="259" name="TextBox 6"/>
          <p:cNvSpPr txBox="1"/>
          <p:nvPr/>
        </p:nvSpPr>
        <p:spPr>
          <a:xfrm>
            <a:off x="1709695" y="5544930"/>
            <a:ext cx="41520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Plesk</a:t>
            </a:r>
          </a:p>
        </p:txBody>
      </p:sp>
      <p:sp>
        <p:nvSpPr>
          <p:cNvPr id="260" name="Oval 11"/>
          <p:cNvSpPr/>
          <p:nvPr/>
        </p:nvSpPr>
        <p:spPr>
          <a:xfrm>
            <a:off x="3362776" y="5461000"/>
            <a:ext cx="60961" cy="609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61" name="Oval 12"/>
          <p:cNvSpPr/>
          <p:nvPr/>
        </p:nvSpPr>
        <p:spPr>
          <a:xfrm>
            <a:off x="5041358" y="5463182"/>
            <a:ext cx="60961" cy="609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62" name="Oval 13"/>
          <p:cNvSpPr/>
          <p:nvPr/>
        </p:nvSpPr>
        <p:spPr>
          <a:xfrm>
            <a:off x="7985710" y="1991766"/>
            <a:ext cx="2111605" cy="21116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Oval 11"/>
          <p:cNvSpPr/>
          <p:nvPr/>
        </p:nvSpPr>
        <p:spPr>
          <a:xfrm>
            <a:off x="1696066" y="5461000"/>
            <a:ext cx="60961" cy="609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64" name="TextBox 8"/>
          <p:cNvSpPr txBox="1"/>
          <p:nvPr/>
        </p:nvSpPr>
        <p:spPr>
          <a:xfrm>
            <a:off x="3361182" y="5544930"/>
            <a:ext cx="63815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MainWP</a:t>
            </a:r>
          </a:p>
        </p:txBody>
      </p:sp>
      <p:sp>
        <p:nvSpPr>
          <p:cNvPr id="265" name="TextBox 7"/>
          <p:cNvSpPr txBox="1"/>
          <p:nvPr/>
        </p:nvSpPr>
        <p:spPr>
          <a:xfrm>
            <a:off x="3361182" y="5176341"/>
            <a:ext cx="57750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FEFFFE">
                    <a:alpha val="70000"/>
                  </a:srgbClr>
                </a:solidFill>
              </a:defRPr>
            </a:lvl1pPr>
          </a:lstStyle>
          <a:p>
            <a:pPr/>
            <a:r>
              <a:t>Ansatz #2</a:t>
            </a:r>
          </a:p>
        </p:txBody>
      </p:sp>
      <p:sp>
        <p:nvSpPr>
          <p:cNvPr id="266" name="Oval 4"/>
          <p:cNvSpPr/>
          <p:nvPr/>
        </p:nvSpPr>
        <p:spPr>
          <a:xfrm>
            <a:off x="4869381" y="5283200"/>
            <a:ext cx="416561" cy="4165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67" name="TextBox 9"/>
          <p:cNvSpPr txBox="1"/>
          <p:nvPr/>
        </p:nvSpPr>
        <p:spPr>
          <a:xfrm>
            <a:off x="5034050" y="5176341"/>
            <a:ext cx="57750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FEFFFE">
                    <a:alpha val="70000"/>
                  </a:srgbClr>
                </a:solidFill>
              </a:defRPr>
            </a:lvl1pPr>
          </a:lstStyle>
          <a:p>
            <a:pPr/>
            <a:r>
              <a:t>Ansatz #3</a:t>
            </a:r>
          </a:p>
        </p:txBody>
      </p:sp>
      <p:sp>
        <p:nvSpPr>
          <p:cNvPr id="268" name="TextBox 10"/>
          <p:cNvSpPr txBox="1"/>
          <p:nvPr/>
        </p:nvSpPr>
        <p:spPr>
          <a:xfrm>
            <a:off x="5034050" y="5544930"/>
            <a:ext cx="85983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ManageWP</a:t>
            </a:r>
          </a:p>
        </p:txBody>
      </p:sp>
      <p:pic>
        <p:nvPicPr>
          <p:cNvPr id="269" name="ManageWP-Color.png" descr="ManageWP-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5710" y="2734583"/>
            <a:ext cx="2111605" cy="62597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le 1"/>
          <p:cNvSpPr txBox="1"/>
          <p:nvPr/>
        </p:nvSpPr>
        <p:spPr>
          <a:xfrm>
            <a:off x="1714500" y="2400300"/>
            <a:ext cx="5102872" cy="183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defTabSz="914318">
              <a:lnSpc>
                <a:spcPct val="75000"/>
              </a:lnSpc>
              <a:defRPr spc="-200" sz="44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A better way</a:t>
            </a:r>
          </a:p>
          <a:p>
            <a:pPr defTabSz="914318">
              <a:lnSpc>
                <a:spcPct val="75000"/>
              </a:lnSpc>
              <a:defRPr spc="-200" sz="44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to manage</a:t>
            </a:r>
          </a:p>
          <a:p>
            <a:pPr defTabSz="914318">
              <a:lnSpc>
                <a:spcPct val="75000"/>
              </a:lnSpc>
              <a:defRPr spc="-200" sz="44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chemeClr val="accent1"/>
                </a:solidFill>
              </a:rPr>
              <a:t>WordPress Sites!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Oval 13"/>
          <p:cNvSpPr/>
          <p:nvPr/>
        </p:nvSpPr>
        <p:spPr>
          <a:xfrm>
            <a:off x="1081269" y="2899164"/>
            <a:ext cx="2111605" cy="21116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73" name="ManageWP-Color.png" descr="ManageWP-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269" y="3641982"/>
            <a:ext cx="2111605" cy="625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mockuper (3).png" descr="mockuper (3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3767" y="0"/>
            <a:ext cx="9910405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Oval 13"/>
          <p:cNvSpPr/>
          <p:nvPr/>
        </p:nvSpPr>
        <p:spPr>
          <a:xfrm>
            <a:off x="1081269" y="2899164"/>
            <a:ext cx="2111606" cy="21116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7" name="Oval 15"/>
          <p:cNvSpPr/>
          <p:nvPr/>
        </p:nvSpPr>
        <p:spPr>
          <a:xfrm>
            <a:off x="6160999" y="495882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78" name="Oval 16"/>
          <p:cNvSpPr/>
          <p:nvPr/>
        </p:nvSpPr>
        <p:spPr>
          <a:xfrm>
            <a:off x="6158835" y="1247479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79" name="TextBox 7"/>
          <p:cNvSpPr txBox="1"/>
          <p:nvPr/>
        </p:nvSpPr>
        <p:spPr>
          <a:xfrm>
            <a:off x="6428790" y="706436"/>
            <a:ext cx="335788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Auflistung aller Websites</a:t>
            </a:r>
          </a:p>
        </p:txBody>
      </p:sp>
      <p:sp>
        <p:nvSpPr>
          <p:cNvPr id="280" name="TextBox 11"/>
          <p:cNvSpPr txBox="1"/>
          <p:nvPr/>
        </p:nvSpPr>
        <p:spPr>
          <a:xfrm>
            <a:off x="6398118" y="1458034"/>
            <a:ext cx="337591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(Automatisierte) Updates</a:t>
            </a:r>
          </a:p>
        </p:txBody>
      </p:sp>
      <p:sp>
        <p:nvSpPr>
          <p:cNvPr id="281" name="Oval 16"/>
          <p:cNvSpPr/>
          <p:nvPr/>
        </p:nvSpPr>
        <p:spPr>
          <a:xfrm>
            <a:off x="6163481" y="2011181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82" name="TextBox 11"/>
          <p:cNvSpPr txBox="1"/>
          <p:nvPr/>
        </p:nvSpPr>
        <p:spPr>
          <a:xfrm>
            <a:off x="6396544" y="2224801"/>
            <a:ext cx="339471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Clone-Assistant (Staging)</a:t>
            </a:r>
          </a:p>
        </p:txBody>
      </p:sp>
      <p:sp>
        <p:nvSpPr>
          <p:cNvPr id="283" name="Oval 16"/>
          <p:cNvSpPr/>
          <p:nvPr/>
        </p:nvSpPr>
        <p:spPr>
          <a:xfrm>
            <a:off x="6165829" y="2761077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84" name="TextBox 11"/>
          <p:cNvSpPr txBox="1"/>
          <p:nvPr/>
        </p:nvSpPr>
        <p:spPr>
          <a:xfrm>
            <a:off x="6398892" y="2974697"/>
            <a:ext cx="288645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Backup Management</a:t>
            </a:r>
          </a:p>
        </p:txBody>
      </p:sp>
      <p:sp>
        <p:nvSpPr>
          <p:cNvPr id="285" name="Oval 16"/>
          <p:cNvSpPr/>
          <p:nvPr/>
        </p:nvSpPr>
        <p:spPr>
          <a:xfrm>
            <a:off x="6168177" y="3533199"/>
            <a:ext cx="506059" cy="506059"/>
          </a:xfrm>
          <a:prstGeom prst="ellipse">
            <a:avLst/>
          </a:prstGeom>
          <a:solidFill>
            <a:srgbClr val="84C28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86" name="TextBox 11"/>
          <p:cNvSpPr txBox="1"/>
          <p:nvPr/>
        </p:nvSpPr>
        <p:spPr>
          <a:xfrm>
            <a:off x="6401240" y="3743166"/>
            <a:ext cx="435991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Cloud Service mit Worker Plugin</a:t>
            </a:r>
          </a:p>
        </p:txBody>
      </p:sp>
      <p:sp>
        <p:nvSpPr>
          <p:cNvPr id="287" name="Oval 16"/>
          <p:cNvSpPr/>
          <p:nvPr/>
        </p:nvSpPr>
        <p:spPr>
          <a:xfrm>
            <a:off x="6157825" y="4294209"/>
            <a:ext cx="506059" cy="506059"/>
          </a:xfrm>
          <a:prstGeom prst="ellipse">
            <a:avLst/>
          </a:prstGeom>
          <a:solidFill>
            <a:srgbClr val="84C28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88" name="TextBox 11"/>
          <p:cNvSpPr txBox="1"/>
          <p:nvPr/>
        </p:nvSpPr>
        <p:spPr>
          <a:xfrm>
            <a:off x="6390888" y="4507829"/>
            <a:ext cx="473506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Premium Add Ons (kostenpflichtig)</a:t>
            </a:r>
          </a:p>
        </p:txBody>
      </p:sp>
      <p:sp>
        <p:nvSpPr>
          <p:cNvPr id="289" name="Oval 16"/>
          <p:cNvSpPr/>
          <p:nvPr/>
        </p:nvSpPr>
        <p:spPr>
          <a:xfrm>
            <a:off x="6159012" y="5048243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90" name="TextBox 11"/>
          <p:cNvSpPr txBox="1"/>
          <p:nvPr/>
        </p:nvSpPr>
        <p:spPr>
          <a:xfrm>
            <a:off x="6392074" y="5261864"/>
            <a:ext cx="170789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1-Klick-Login</a:t>
            </a:r>
          </a:p>
        </p:txBody>
      </p:sp>
      <p:sp>
        <p:nvSpPr>
          <p:cNvPr id="291" name="Oval 16"/>
          <p:cNvSpPr/>
          <p:nvPr/>
        </p:nvSpPr>
        <p:spPr>
          <a:xfrm>
            <a:off x="6159012" y="5810243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92" name="TextBox 11"/>
          <p:cNvSpPr txBox="1"/>
          <p:nvPr/>
        </p:nvSpPr>
        <p:spPr>
          <a:xfrm>
            <a:off x="6392074" y="6023864"/>
            <a:ext cx="350875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Erweiterbar durch Plugins</a:t>
            </a:r>
          </a:p>
        </p:txBody>
      </p:sp>
      <p:pic>
        <p:nvPicPr>
          <p:cNvPr id="293" name="ManageWP-Color.png" descr="ManageWP-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269" y="3641982"/>
            <a:ext cx="2111606" cy="625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Der Tools </a:t>
            </a:r>
            <a:r>
              <a:rPr>
                <a:solidFill>
                  <a:schemeClr val="accent1"/>
                </a:solidFill>
              </a:rPr>
              <a:t>Vergleich</a:t>
            </a:r>
          </a:p>
        </p:txBody>
      </p:sp>
      <p:graphicFrame>
        <p:nvGraphicFramePr>
          <p:cNvPr id="296" name="Table 4"/>
          <p:cNvGraphicFramePr/>
          <p:nvPr/>
        </p:nvGraphicFramePr>
        <p:xfrm>
          <a:off x="1714500" y="1805925"/>
          <a:ext cx="9728202" cy="310589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2428875"/>
                <a:gridCol w="2428875"/>
                <a:gridCol w="2428875"/>
                <a:gridCol w="2428875"/>
              </a:tblGrid>
              <a:tr h="758285">
                <a:tc>
                  <a:txBody>
                    <a:bodyPr/>
                    <a:lstStyle/>
                    <a:p>
                      <a:pPr algn="l" defTabSz="914318">
                        <a:defRPr b="0" sz="1000">
                          <a:solidFill>
                            <a:srgbClr val="FEFFFE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 b="0" sz="1000">
                          <a:solidFill>
                            <a:srgbClr val="FEFFFE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 b="0" sz="1000">
                          <a:solidFill>
                            <a:srgbClr val="FEFFFE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 b="0" sz="1000">
                          <a:solidFill>
                            <a:srgbClr val="FEFFFE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466982">
                <a:tc>
                  <a:txBody>
                    <a:bodyPr/>
                    <a:lstStyle/>
                    <a:p>
                      <a:pPr algn="l" defTabSz="914318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E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Setup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FEFFF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E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Out of the Box (Plesk Installation)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FEFFF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E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DIY (Server &amp; Clients)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FEFFF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EFFFE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Cloud Service (+ Worker Plugin)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FEFFFE">
                        <a:alpha val="10000"/>
                      </a:srgbClr>
                    </a:solidFill>
                  </a:tcPr>
                </a:tc>
              </a:tr>
              <a:tr h="466982">
                <a:tc>
                  <a:txBody>
                    <a:bodyPr/>
                    <a:lstStyle/>
                    <a:p>
                      <a:pPr algn="l" defTabSz="914318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E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Open Source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466982">
                <a:tc>
                  <a:txBody>
                    <a:bodyPr/>
                    <a:lstStyle/>
                    <a:p>
                      <a:pPr algn="l" defTabSz="914318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E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Inkrementelle Backups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FEFFF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466982">
                <a:tc>
                  <a:txBody>
                    <a:bodyPr/>
                    <a:lstStyle/>
                    <a:p>
                      <a:pPr algn="l" defTabSz="914318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E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Staging Möglichkeit</a:t>
                      </a:r>
                    </a:p>
                  </a:txBody>
                  <a:tcPr marL="45720" marR="45720" marT="45720" marB="4572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466982">
                <a:tc>
                  <a:txBody>
                    <a:bodyPr/>
                    <a:lstStyle/>
                    <a:p>
                      <a:pPr algn="l" defTabSz="914318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E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Security Toolkit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FEFFF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466982">
                <a:tc>
                  <a:txBody>
                    <a:bodyPr/>
                    <a:lstStyle/>
                    <a:p>
                      <a:pPr algn="l" defTabSz="914318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E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Pagespeed Performance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FEFFF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466982">
                <a:tc>
                  <a:txBody>
                    <a:bodyPr/>
                    <a:lstStyle/>
                    <a:p>
                      <a:pPr algn="l" defTabSz="914318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EFFFE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Uptime Monitoring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FEFFF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318"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297" name="299112_warning_shield_icon.png" descr="299112_warning_shield_icon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06923" y="6225313"/>
            <a:ext cx="477045" cy="477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299110_check_sign_icon.png" descr="299110_check_sign_ico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14134" y="6212613"/>
            <a:ext cx="477045" cy="477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299045_sign_error_icon.png" descr="299045_sign_error_ic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60529" y="6212613"/>
            <a:ext cx="477044" cy="477045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TextBox 11"/>
          <p:cNvSpPr txBox="1"/>
          <p:nvPr/>
        </p:nvSpPr>
        <p:spPr>
          <a:xfrm>
            <a:off x="2243452" y="6317785"/>
            <a:ext cx="1268885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7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= Inkludiert</a:t>
            </a:r>
          </a:p>
        </p:txBody>
      </p:sp>
      <p:sp>
        <p:nvSpPr>
          <p:cNvPr id="301" name="TextBox 11"/>
          <p:cNvSpPr txBox="1"/>
          <p:nvPr/>
        </p:nvSpPr>
        <p:spPr>
          <a:xfrm>
            <a:off x="5367652" y="6317785"/>
            <a:ext cx="187378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7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= nicht inkludiert</a:t>
            </a:r>
          </a:p>
        </p:txBody>
      </p:sp>
      <p:sp>
        <p:nvSpPr>
          <p:cNvPr id="302" name="TextBox 11"/>
          <p:cNvSpPr txBox="1"/>
          <p:nvPr/>
        </p:nvSpPr>
        <p:spPr>
          <a:xfrm>
            <a:off x="8512172" y="6317785"/>
            <a:ext cx="1812219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7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= kostenpflichtig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Box 5"/>
          <p:cNvSpPr txBox="1"/>
          <p:nvPr/>
        </p:nvSpPr>
        <p:spPr>
          <a:xfrm rot="16200000">
            <a:off x="-277185" y="2965450"/>
            <a:ext cx="5820406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defRPr sz="6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DANKESCHÖN</a:t>
            </a:r>
          </a:p>
        </p:txBody>
      </p:sp>
      <p:sp>
        <p:nvSpPr>
          <p:cNvPr id="305" name="Straight Connector 10"/>
          <p:cNvSpPr/>
          <p:nvPr/>
        </p:nvSpPr>
        <p:spPr>
          <a:xfrm>
            <a:off x="5647765" y="1892682"/>
            <a:ext cx="3449764" cy="1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6" name="TextBox 21"/>
          <p:cNvSpPr txBox="1"/>
          <p:nvPr/>
        </p:nvSpPr>
        <p:spPr>
          <a:xfrm>
            <a:off x="5708725" y="2244305"/>
            <a:ext cx="6363729" cy="31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  <a:defRPr sz="1300">
                <a:solidFill>
                  <a:srgbClr val="FEFFFE">
                    <a:alpha val="7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Download der Slides - </a:t>
            </a:r>
            <a:r>
              <a:rPr u="sng">
                <a:solidFill>
                  <a:srgbClr val="5352F5"/>
                </a:solidFill>
                <a:uFill>
                  <a:solidFill>
                    <a:srgbClr val="5352F5"/>
                  </a:solidFill>
                </a:uFill>
                <a:hlinkClick r:id="rId2" invalidUrl="" action="" tgtFrame="" tooltip="" history="1" highlightClick="0" endSnd="0"/>
              </a:rPr>
              <a:t>https://fabio-thoma.de/central-wordpress-management-meetup/</a:t>
            </a:r>
            <a: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  <a:defRPr sz="1300">
                <a:solidFill>
                  <a:srgbClr val="FEFFFE">
                    <a:alpha val="7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Webhosting Reselling - </a:t>
            </a:r>
            <a:r>
              <a:rPr u="sng">
                <a:solidFill>
                  <a:srgbClr val="5352F5"/>
                </a:solidFill>
                <a:uFill>
                  <a:solidFill>
                    <a:srgbClr val="5352F5"/>
                  </a:solidFill>
                </a:uFill>
                <a:hlinkClick r:id="rId3" invalidUrl="" action="" tgtFrame="" tooltip="" history="1" highlightClick="0" endSnd="0"/>
              </a:rPr>
              <a:t>https://www.server-provider.com/services/reseller</a:t>
            </a:r>
            <a: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  <a:defRPr sz="1300">
                <a:solidFill>
                  <a:srgbClr val="FEFFFE">
                    <a:alpha val="7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MainWP - </a:t>
            </a:r>
            <a:r>
              <a:rPr u="sng">
                <a:solidFill>
                  <a:srgbClr val="5352F5"/>
                </a:solidFill>
                <a:uFill>
                  <a:solidFill>
                    <a:srgbClr val="5352F5"/>
                  </a:solidFill>
                </a:uFill>
                <a:hlinkClick r:id="rId4" invalidUrl="" action="" tgtFrame="" tooltip="" history="1" highlightClick="0" endSnd="0"/>
              </a:rPr>
              <a:t>https://mainwp.com/</a:t>
            </a:r>
            <a: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  <a:defRPr sz="1300">
                <a:solidFill>
                  <a:srgbClr val="FEFFFE">
                    <a:alpha val="7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ManageWP - </a:t>
            </a:r>
            <a:r>
              <a:rPr u="sng">
                <a:solidFill>
                  <a:srgbClr val="5352F5"/>
                </a:solidFill>
                <a:uFill>
                  <a:solidFill>
                    <a:srgbClr val="5352F5"/>
                  </a:solidFill>
                </a:uFill>
                <a:hlinkClick r:id="rId5" invalidUrl="" action="" tgtFrame="" tooltip="" history="1" highlightClick="0" endSnd="0"/>
              </a:rPr>
              <a:t>https://managewp.com/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  <a:defRPr sz="1300">
                <a:solidFill>
                  <a:srgbClr val="FEFFFE">
                    <a:alpha val="7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Plesk WordPress Toolkit - </a:t>
            </a:r>
            <a:r>
              <a:rPr u="sng">
                <a:solidFill>
                  <a:srgbClr val="5352F5"/>
                </a:solidFill>
                <a:uFill>
                  <a:solidFill>
                    <a:srgbClr val="5352F5"/>
                  </a:solidFill>
                </a:uFill>
                <a:hlinkClick r:id="rId6" invalidUrl="" action="" tgtFrame="" tooltip="" history="1" highlightClick="0" endSnd="0"/>
              </a:rPr>
              <a:t>https://www.plesk.com/wp-toolkit/</a:t>
            </a:r>
          </a:p>
          <a:p>
            <a:pPr>
              <a:lnSpc>
                <a:spcPct val="150000"/>
              </a:lnSpc>
              <a:defRPr sz="1300">
                <a:solidFill>
                  <a:srgbClr val="FEFFFE">
                    <a:alpha val="7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>
              <a:lnSpc>
                <a:spcPct val="150000"/>
              </a:lnSpc>
              <a:defRPr b="1" sz="1300">
                <a:solidFill>
                  <a:srgbClr val="FEFFFE">
                    <a:alpha val="7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Vergleiche: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  <a:defRPr sz="1300">
                <a:solidFill>
                  <a:srgbClr val="FEFFFE">
                    <a:alpha val="7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u="sng">
                <a:solidFill>
                  <a:srgbClr val="5352F5"/>
                </a:solidFill>
                <a:uFill>
                  <a:solidFill>
                    <a:srgbClr val="5352F5"/>
                  </a:solidFill>
                </a:uFill>
                <a:hlinkClick r:id="rId7" invalidUrl="" action="" tgtFrame="" tooltip="" history="1" highlightClick="0" endSnd="0"/>
              </a:rPr>
              <a:t>https://managewp.com/compare/managewp-vs-mainwp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  <a:defRPr sz="1300">
                <a:solidFill>
                  <a:srgbClr val="FEFFFE">
                    <a:alpha val="7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u="sng">
                <a:solidFill>
                  <a:srgbClr val="5352F5"/>
                </a:solidFill>
                <a:uFill>
                  <a:solidFill>
                    <a:srgbClr val="5352F5"/>
                  </a:solidFill>
                </a:uFill>
                <a:hlinkClick r:id="rId8" invalidUrl="" action="" tgtFrame="" tooltip="" history="1" highlightClick="0" endSnd="0"/>
              </a:rPr>
              <a:t>https://mainwp.com/managewp-vs-mainwp/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  <a:defRPr sz="1300">
                <a:solidFill>
                  <a:srgbClr val="FEFFFE">
                    <a:alpha val="70000"/>
                  </a:srgb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u="sng">
                <a:solidFill>
                  <a:srgbClr val="5352F5"/>
                </a:solidFill>
                <a:uFill>
                  <a:solidFill>
                    <a:srgbClr val="5352F5"/>
                  </a:solidFill>
                </a:uFill>
                <a:hlinkClick r:id="rId9" invalidUrl="" action="" tgtFrame="" tooltip="" history="1" highlightClick="0" endSnd="0"/>
              </a:rPr>
              <a:t>https://www.plesk.com/blog/various/how-to-manage-multiple-wordpress-sites/</a:t>
            </a:r>
          </a:p>
        </p:txBody>
      </p:sp>
      <p:sp>
        <p:nvSpPr>
          <p:cNvPr id="307" name="TextBox 11"/>
          <p:cNvSpPr txBox="1"/>
          <p:nvPr/>
        </p:nvSpPr>
        <p:spPr>
          <a:xfrm>
            <a:off x="5644512" y="1483144"/>
            <a:ext cx="313585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Interessante Ressourcen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8"/>
          <p:cNvSpPr txBox="1"/>
          <p:nvPr/>
        </p:nvSpPr>
        <p:spPr>
          <a:xfrm>
            <a:off x="1790700" y="4653581"/>
            <a:ext cx="8610600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28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>
                <a:solidFill>
                  <a:schemeClr val="accent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Mein Problem:</a:t>
            </a:r>
            <a:r>
              <a:t> Über die Zeit sammeln sich WordPress Seiten an, welche ständig aktualisiert, gewartet und überprüft werden müssen. Wie behalte ich den Überblick?</a:t>
            </a:r>
          </a:p>
        </p:txBody>
      </p:sp>
      <p:sp>
        <p:nvSpPr>
          <p:cNvPr id="144" name="TextBox 9"/>
          <p:cNvSpPr txBox="1"/>
          <p:nvPr/>
        </p:nvSpPr>
        <p:spPr>
          <a:xfrm>
            <a:off x="4630051" y="3345112"/>
            <a:ext cx="2931897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80000"/>
              </a:lnSpc>
              <a:defRPr sz="16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Fabio Thoma</a:t>
            </a:r>
          </a:p>
        </p:txBody>
      </p:sp>
      <p:sp>
        <p:nvSpPr>
          <p:cNvPr id="145" name="TextBox 10"/>
          <p:cNvSpPr txBox="1"/>
          <p:nvPr/>
        </p:nvSpPr>
        <p:spPr>
          <a:xfrm>
            <a:off x="5218814" y="3611486"/>
            <a:ext cx="175437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50000"/>
              </a:lnSpc>
              <a:defRPr sz="1000">
                <a:solidFill>
                  <a:schemeClr val="accent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CEO | dream-soft GmbH</a:t>
            </a:r>
          </a:p>
        </p:txBody>
      </p:sp>
      <p:pic>
        <p:nvPicPr>
          <p:cNvPr id="146" name="Fabio Thoma_bearbeitet.jpg" descr="Fabio Thoma_bearbeitet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2119" r="0" b="21144"/>
          <a:stretch>
            <a:fillRect/>
          </a:stretch>
        </p:blipFill>
        <p:spPr>
          <a:xfrm>
            <a:off x="5203132" y="1400503"/>
            <a:ext cx="1785735" cy="1786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63" y="0"/>
                  <a:pt x="50" y="4787"/>
                  <a:pt x="0" y="10709"/>
                </a:cubicBezTo>
                <a:lnTo>
                  <a:pt x="0" y="10891"/>
                </a:lnTo>
                <a:cubicBezTo>
                  <a:pt x="50" y="16813"/>
                  <a:pt x="4863" y="21600"/>
                  <a:pt x="10800" y="21600"/>
                </a:cubicBezTo>
                <a:cubicBezTo>
                  <a:pt x="16737" y="21600"/>
                  <a:pt x="21550" y="16813"/>
                  <a:pt x="21600" y="10891"/>
                </a:cubicBezTo>
                <a:lnTo>
                  <a:pt x="21600" y="10709"/>
                </a:lnTo>
                <a:cubicBezTo>
                  <a:pt x="21550" y="4787"/>
                  <a:pt x="16737" y="0"/>
                  <a:pt x="10800" y="0"/>
                </a:cubicBezTo>
                <a:close/>
              </a:path>
            </a:pathLst>
          </a:custGeom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traight Connector 21"/>
          <p:cNvSpPr/>
          <p:nvPr/>
        </p:nvSpPr>
        <p:spPr>
          <a:xfrm flipH="1">
            <a:off x="6641133" y="1143516"/>
            <a:ext cx="1" cy="4154021"/>
          </a:xfrm>
          <a:prstGeom prst="line">
            <a:avLst/>
          </a:prstGeom>
          <a:ln w="6350">
            <a:solidFill>
              <a:srgbClr val="FEFFFE">
                <a:alpha val="2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Title 1"/>
          <p:cNvSpPr txBox="1"/>
          <p:nvPr>
            <p:ph type="ctrTitle"/>
          </p:nvPr>
        </p:nvSpPr>
        <p:spPr>
          <a:xfrm>
            <a:off x="1397000" y="2088544"/>
            <a:ext cx="4381500" cy="1280615"/>
          </a:xfrm>
          <a:prstGeom prst="rect">
            <a:avLst/>
          </a:prstGeom>
        </p:spPr>
        <p:txBody>
          <a:bodyPr/>
          <a:lstStyle/>
          <a:p>
            <a:pPr>
              <a:defRPr spc="-136" sz="3000"/>
            </a:pPr>
            <a:r>
              <a:t>Anforderungen</a:t>
            </a:r>
            <a:br/>
          </a:p>
        </p:txBody>
      </p:sp>
      <p:grpSp>
        <p:nvGrpSpPr>
          <p:cNvPr id="152" name="Group 7"/>
          <p:cNvGrpSpPr/>
          <p:nvPr/>
        </p:nvGrpSpPr>
        <p:grpSpPr>
          <a:xfrm>
            <a:off x="6433887" y="927897"/>
            <a:ext cx="416561" cy="416561"/>
            <a:chOff x="0" y="0"/>
            <a:chExt cx="416559" cy="416559"/>
          </a:xfrm>
        </p:grpSpPr>
        <p:sp>
          <p:nvSpPr>
            <p:cNvPr id="150" name="Oval 6"/>
            <p:cNvSpPr/>
            <p:nvPr/>
          </p:nvSpPr>
          <p:spPr>
            <a:xfrm>
              <a:off x="0" y="0"/>
              <a:ext cx="416560" cy="416560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99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001847"/>
                  </a:solidFill>
                </a:defRPr>
              </a:pPr>
            </a:p>
          </p:txBody>
        </p:sp>
        <p:sp>
          <p:nvSpPr>
            <p:cNvPr id="151" name="Shape 3612"/>
            <p:cNvSpPr/>
            <p:nvPr/>
          </p:nvSpPr>
          <p:spPr>
            <a:xfrm>
              <a:off x="105511" y="146255"/>
              <a:ext cx="203467" cy="13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55" name="Group 8"/>
          <p:cNvGrpSpPr/>
          <p:nvPr/>
        </p:nvGrpSpPr>
        <p:grpSpPr>
          <a:xfrm>
            <a:off x="6433887" y="2262733"/>
            <a:ext cx="416561" cy="416561"/>
            <a:chOff x="0" y="0"/>
            <a:chExt cx="416559" cy="416559"/>
          </a:xfrm>
        </p:grpSpPr>
        <p:sp>
          <p:nvSpPr>
            <p:cNvPr id="153" name="Oval 9"/>
            <p:cNvSpPr/>
            <p:nvPr/>
          </p:nvSpPr>
          <p:spPr>
            <a:xfrm>
              <a:off x="0" y="0"/>
              <a:ext cx="416560" cy="416560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99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001847"/>
                  </a:solidFill>
                </a:defRPr>
              </a:pPr>
            </a:p>
          </p:txBody>
        </p:sp>
        <p:sp>
          <p:nvSpPr>
            <p:cNvPr id="154" name="Shape 3612"/>
            <p:cNvSpPr/>
            <p:nvPr/>
          </p:nvSpPr>
          <p:spPr>
            <a:xfrm>
              <a:off x="105511" y="146255"/>
              <a:ext cx="203467" cy="13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58" name="Group 11"/>
          <p:cNvGrpSpPr/>
          <p:nvPr/>
        </p:nvGrpSpPr>
        <p:grpSpPr>
          <a:xfrm>
            <a:off x="6433887" y="3661069"/>
            <a:ext cx="416561" cy="416561"/>
            <a:chOff x="0" y="0"/>
            <a:chExt cx="416559" cy="416559"/>
          </a:xfrm>
        </p:grpSpPr>
        <p:sp>
          <p:nvSpPr>
            <p:cNvPr id="156" name="Oval 12"/>
            <p:cNvSpPr/>
            <p:nvPr/>
          </p:nvSpPr>
          <p:spPr>
            <a:xfrm>
              <a:off x="0" y="0"/>
              <a:ext cx="416560" cy="416560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99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001847"/>
                  </a:solidFill>
                </a:defRPr>
              </a:pPr>
            </a:p>
          </p:txBody>
        </p:sp>
        <p:sp>
          <p:nvSpPr>
            <p:cNvPr id="157" name="Shape 3612"/>
            <p:cNvSpPr/>
            <p:nvPr/>
          </p:nvSpPr>
          <p:spPr>
            <a:xfrm>
              <a:off x="105511" y="146255"/>
              <a:ext cx="203467" cy="13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9" name="TextBox 15"/>
          <p:cNvSpPr txBox="1"/>
          <p:nvPr/>
        </p:nvSpPr>
        <p:spPr>
          <a:xfrm>
            <a:off x="7132666" y="1339879"/>
            <a:ext cx="375730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So einfach wie möglich, Übersicht und Möglichkeit zur Aktualisierung.</a:t>
            </a:r>
          </a:p>
        </p:txBody>
      </p:sp>
      <p:sp>
        <p:nvSpPr>
          <p:cNvPr id="160" name="TextBox 23"/>
          <p:cNvSpPr txBox="1"/>
          <p:nvPr/>
        </p:nvSpPr>
        <p:spPr>
          <a:xfrm>
            <a:off x="7124699" y="1021877"/>
            <a:ext cx="89885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accent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UPDATES</a:t>
            </a:r>
          </a:p>
        </p:txBody>
      </p:sp>
      <p:sp>
        <p:nvSpPr>
          <p:cNvPr id="161" name="TextBox 23"/>
          <p:cNvSpPr txBox="1"/>
          <p:nvPr/>
        </p:nvSpPr>
        <p:spPr>
          <a:xfrm>
            <a:off x="7124699" y="2356713"/>
            <a:ext cx="926949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accent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BACKUPS</a:t>
            </a:r>
          </a:p>
        </p:txBody>
      </p:sp>
      <p:sp>
        <p:nvSpPr>
          <p:cNvPr id="162" name="TextBox 23"/>
          <p:cNvSpPr txBox="1"/>
          <p:nvPr/>
        </p:nvSpPr>
        <p:spPr>
          <a:xfrm>
            <a:off x="7124700" y="3755049"/>
            <a:ext cx="126245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accent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MONITORING</a:t>
            </a:r>
          </a:p>
        </p:txBody>
      </p:sp>
      <p:sp>
        <p:nvSpPr>
          <p:cNvPr id="163" name="TextBox 15"/>
          <p:cNvSpPr txBox="1"/>
          <p:nvPr/>
        </p:nvSpPr>
        <p:spPr>
          <a:xfrm>
            <a:off x="7132666" y="2698779"/>
            <a:ext cx="375730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(Inkrementelles) Backup-Management, planbar und zuverlässig</a:t>
            </a:r>
          </a:p>
        </p:txBody>
      </p:sp>
      <p:sp>
        <p:nvSpPr>
          <p:cNvPr id="164" name="TextBox 15"/>
          <p:cNvSpPr txBox="1"/>
          <p:nvPr/>
        </p:nvSpPr>
        <p:spPr>
          <a:xfrm>
            <a:off x="7132666" y="4070379"/>
            <a:ext cx="375730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Benachrichtigung bei fehlerhaften Funktionen oder kompletter Downtime.</a:t>
            </a:r>
          </a:p>
        </p:txBody>
      </p:sp>
      <p:grpSp>
        <p:nvGrpSpPr>
          <p:cNvPr id="167" name="Group 11"/>
          <p:cNvGrpSpPr/>
          <p:nvPr/>
        </p:nvGrpSpPr>
        <p:grpSpPr>
          <a:xfrm>
            <a:off x="6433887" y="5058069"/>
            <a:ext cx="416561" cy="416561"/>
            <a:chOff x="0" y="0"/>
            <a:chExt cx="416559" cy="416559"/>
          </a:xfrm>
        </p:grpSpPr>
        <p:sp>
          <p:nvSpPr>
            <p:cNvPr id="165" name="Oval 12"/>
            <p:cNvSpPr/>
            <p:nvPr/>
          </p:nvSpPr>
          <p:spPr>
            <a:xfrm>
              <a:off x="0" y="0"/>
              <a:ext cx="416560" cy="416560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99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001847"/>
                  </a:solidFill>
                </a:defRPr>
              </a:pPr>
            </a:p>
          </p:txBody>
        </p:sp>
        <p:sp>
          <p:nvSpPr>
            <p:cNvPr id="166" name="Shape 3612"/>
            <p:cNvSpPr/>
            <p:nvPr/>
          </p:nvSpPr>
          <p:spPr>
            <a:xfrm>
              <a:off x="105511" y="146255"/>
              <a:ext cx="203467" cy="13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8" name="TextBox 23"/>
          <p:cNvSpPr txBox="1"/>
          <p:nvPr/>
        </p:nvSpPr>
        <p:spPr>
          <a:xfrm>
            <a:off x="7124700" y="5152049"/>
            <a:ext cx="1847774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accent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GOODIES &amp; EXTRAS</a:t>
            </a:r>
          </a:p>
        </p:txBody>
      </p:sp>
      <p:sp>
        <p:nvSpPr>
          <p:cNvPr id="169" name="TextBox 15"/>
          <p:cNvSpPr txBox="1"/>
          <p:nvPr/>
        </p:nvSpPr>
        <p:spPr>
          <a:xfrm>
            <a:off x="7132666" y="5467379"/>
            <a:ext cx="375730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One-Click-Login, Maintenance Mode, Vulnerability Checker, etc.</a:t>
            </a:r>
          </a:p>
        </p:txBody>
      </p:sp>
      <p:sp>
        <p:nvSpPr>
          <p:cNvPr id="170" name="Straight Connector 21"/>
          <p:cNvSpPr/>
          <p:nvPr/>
        </p:nvSpPr>
        <p:spPr>
          <a:xfrm flipH="1">
            <a:off x="1561133" y="3988443"/>
            <a:ext cx="1" cy="1309094"/>
          </a:xfrm>
          <a:prstGeom prst="line">
            <a:avLst/>
          </a:prstGeom>
          <a:ln w="6350">
            <a:solidFill>
              <a:srgbClr val="FEFFFE">
                <a:alpha val="2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73" name="Group 11"/>
          <p:cNvGrpSpPr/>
          <p:nvPr/>
        </p:nvGrpSpPr>
        <p:grpSpPr>
          <a:xfrm>
            <a:off x="1353887" y="3661069"/>
            <a:ext cx="416561" cy="416561"/>
            <a:chOff x="0" y="0"/>
            <a:chExt cx="416559" cy="416559"/>
          </a:xfrm>
        </p:grpSpPr>
        <p:sp>
          <p:nvSpPr>
            <p:cNvPr id="171" name="Oval 12"/>
            <p:cNvSpPr/>
            <p:nvPr/>
          </p:nvSpPr>
          <p:spPr>
            <a:xfrm>
              <a:off x="0" y="0"/>
              <a:ext cx="416560" cy="416560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99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001847"/>
                  </a:solidFill>
                </a:defRPr>
              </a:pPr>
            </a:p>
          </p:txBody>
        </p:sp>
        <p:sp>
          <p:nvSpPr>
            <p:cNvPr id="172" name="Shape 3612"/>
            <p:cNvSpPr/>
            <p:nvPr/>
          </p:nvSpPr>
          <p:spPr>
            <a:xfrm>
              <a:off x="105511" y="146255"/>
              <a:ext cx="203467" cy="13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4" name="TextBox 23"/>
          <p:cNvSpPr txBox="1"/>
          <p:nvPr/>
        </p:nvSpPr>
        <p:spPr>
          <a:xfrm>
            <a:off x="2044700" y="3755049"/>
            <a:ext cx="109443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accent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ÜBERSICHT</a:t>
            </a:r>
          </a:p>
        </p:txBody>
      </p:sp>
      <p:sp>
        <p:nvSpPr>
          <p:cNvPr id="175" name="TextBox 15"/>
          <p:cNvSpPr txBox="1"/>
          <p:nvPr/>
        </p:nvSpPr>
        <p:spPr>
          <a:xfrm>
            <a:off x="2052666" y="4070379"/>
            <a:ext cx="375730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Auflistung aller betreuter und überwachten Instanzen.</a:t>
            </a:r>
          </a:p>
        </p:txBody>
      </p:sp>
      <p:grpSp>
        <p:nvGrpSpPr>
          <p:cNvPr id="178" name="Group 11"/>
          <p:cNvGrpSpPr/>
          <p:nvPr/>
        </p:nvGrpSpPr>
        <p:grpSpPr>
          <a:xfrm>
            <a:off x="1353887" y="5058069"/>
            <a:ext cx="416561" cy="416561"/>
            <a:chOff x="0" y="0"/>
            <a:chExt cx="416559" cy="416559"/>
          </a:xfrm>
        </p:grpSpPr>
        <p:sp>
          <p:nvSpPr>
            <p:cNvPr id="176" name="Oval 12"/>
            <p:cNvSpPr/>
            <p:nvPr/>
          </p:nvSpPr>
          <p:spPr>
            <a:xfrm>
              <a:off x="0" y="0"/>
              <a:ext cx="416560" cy="416560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99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001847"/>
                  </a:solidFill>
                </a:defRPr>
              </a:pPr>
            </a:p>
          </p:txBody>
        </p:sp>
        <p:sp>
          <p:nvSpPr>
            <p:cNvPr id="177" name="Shape 3612"/>
            <p:cNvSpPr/>
            <p:nvPr/>
          </p:nvSpPr>
          <p:spPr>
            <a:xfrm>
              <a:off x="105511" y="146255"/>
              <a:ext cx="203467" cy="13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9" name="TextBox 23"/>
          <p:cNvSpPr txBox="1"/>
          <p:nvPr/>
        </p:nvSpPr>
        <p:spPr>
          <a:xfrm>
            <a:off x="2044700" y="5152049"/>
            <a:ext cx="1333932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chemeClr val="accent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CENTRALIZED</a:t>
            </a:r>
          </a:p>
        </p:txBody>
      </p:sp>
      <p:sp>
        <p:nvSpPr>
          <p:cNvPr id="180" name="TextBox 15"/>
          <p:cNvSpPr txBox="1"/>
          <p:nvPr/>
        </p:nvSpPr>
        <p:spPr>
          <a:xfrm>
            <a:off x="2052666" y="5467379"/>
            <a:ext cx="375730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Zentralisierte Lösung für Management anderer Instanzen in einer Oberfläche.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174">
              <a:defRPr spc="-198" sz="4356"/>
            </a:pPr>
            <a:r>
              <a:t>the only toolkit </a:t>
            </a:r>
            <a:r>
              <a:rPr>
                <a:solidFill>
                  <a:schemeClr val="accent1"/>
                </a:solidFill>
              </a:rPr>
              <a:t>you’ll ever need.</a:t>
            </a:r>
            <a:br>
              <a:rPr>
                <a:solidFill>
                  <a:schemeClr val="accent1"/>
                </a:solidFill>
              </a:rPr>
            </a:br>
          </a:p>
        </p:txBody>
      </p:sp>
      <p:sp>
        <p:nvSpPr>
          <p:cNvPr id="183" name="Straight Connector 3"/>
          <p:cNvSpPr/>
          <p:nvPr/>
        </p:nvSpPr>
        <p:spPr>
          <a:xfrm>
            <a:off x="1706207" y="5490338"/>
            <a:ext cx="3330272" cy="1"/>
          </a:xfrm>
          <a:prstGeom prst="line">
            <a:avLst/>
          </a:prstGeom>
          <a:ln w="6350">
            <a:solidFill>
              <a:srgbClr val="FEFFFE">
                <a:alpha val="2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Oval 4"/>
          <p:cNvSpPr/>
          <p:nvPr/>
        </p:nvSpPr>
        <p:spPr>
          <a:xfrm>
            <a:off x="1505043" y="5283200"/>
            <a:ext cx="416561" cy="4165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85" name="TextBox 5"/>
          <p:cNvSpPr txBox="1"/>
          <p:nvPr/>
        </p:nvSpPr>
        <p:spPr>
          <a:xfrm>
            <a:off x="1709695" y="5176341"/>
            <a:ext cx="57750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FEFFFE">
                    <a:alpha val="70000"/>
                  </a:srgbClr>
                </a:solidFill>
              </a:defRPr>
            </a:lvl1pPr>
          </a:lstStyle>
          <a:p>
            <a:pPr/>
            <a:r>
              <a:t>Ansatz #1</a:t>
            </a:r>
          </a:p>
        </p:txBody>
      </p:sp>
      <p:sp>
        <p:nvSpPr>
          <p:cNvPr id="186" name="TextBox 6"/>
          <p:cNvSpPr txBox="1"/>
          <p:nvPr/>
        </p:nvSpPr>
        <p:spPr>
          <a:xfrm>
            <a:off x="1709695" y="5544930"/>
            <a:ext cx="41520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Plesk</a:t>
            </a:r>
          </a:p>
        </p:txBody>
      </p:sp>
      <p:sp>
        <p:nvSpPr>
          <p:cNvPr id="187" name="TextBox 7"/>
          <p:cNvSpPr txBox="1"/>
          <p:nvPr/>
        </p:nvSpPr>
        <p:spPr>
          <a:xfrm>
            <a:off x="3361182" y="5176341"/>
            <a:ext cx="57750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FEFFFE">
                    <a:alpha val="70000"/>
                  </a:srgbClr>
                </a:solidFill>
              </a:defRPr>
            </a:lvl1pPr>
          </a:lstStyle>
          <a:p>
            <a:pPr/>
            <a:r>
              <a:t>Ansatz #2</a:t>
            </a:r>
          </a:p>
        </p:txBody>
      </p:sp>
      <p:sp>
        <p:nvSpPr>
          <p:cNvPr id="188" name="TextBox 8"/>
          <p:cNvSpPr txBox="1"/>
          <p:nvPr/>
        </p:nvSpPr>
        <p:spPr>
          <a:xfrm>
            <a:off x="3361182" y="5544930"/>
            <a:ext cx="63815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MainWP</a:t>
            </a:r>
          </a:p>
        </p:txBody>
      </p:sp>
      <p:sp>
        <p:nvSpPr>
          <p:cNvPr id="189" name="TextBox 9"/>
          <p:cNvSpPr txBox="1"/>
          <p:nvPr/>
        </p:nvSpPr>
        <p:spPr>
          <a:xfrm>
            <a:off x="5034050" y="5176341"/>
            <a:ext cx="57750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FEFFFE">
                    <a:alpha val="70000"/>
                  </a:srgbClr>
                </a:solidFill>
              </a:defRPr>
            </a:lvl1pPr>
          </a:lstStyle>
          <a:p>
            <a:pPr/>
            <a:r>
              <a:t>Ansatz #3</a:t>
            </a:r>
          </a:p>
        </p:txBody>
      </p:sp>
      <p:sp>
        <p:nvSpPr>
          <p:cNvPr id="190" name="TextBox 10"/>
          <p:cNvSpPr txBox="1"/>
          <p:nvPr/>
        </p:nvSpPr>
        <p:spPr>
          <a:xfrm>
            <a:off x="5034050" y="5544930"/>
            <a:ext cx="85983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ManageWP</a:t>
            </a:r>
          </a:p>
        </p:txBody>
      </p:sp>
      <p:sp>
        <p:nvSpPr>
          <p:cNvPr id="191" name="Oval 11"/>
          <p:cNvSpPr/>
          <p:nvPr/>
        </p:nvSpPr>
        <p:spPr>
          <a:xfrm>
            <a:off x="3362776" y="5461000"/>
            <a:ext cx="60961" cy="609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92" name="Oval 12"/>
          <p:cNvSpPr/>
          <p:nvPr/>
        </p:nvSpPr>
        <p:spPr>
          <a:xfrm>
            <a:off x="5041358" y="5463182"/>
            <a:ext cx="60961" cy="609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193" name="Oval 13"/>
          <p:cNvSpPr/>
          <p:nvPr/>
        </p:nvSpPr>
        <p:spPr>
          <a:xfrm>
            <a:off x="7985710" y="1991766"/>
            <a:ext cx="2111605" cy="21116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4" name="plesk_logo_positive_SQUARE_rgb.png" descr="plesk_logo_positive_SQUARE_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7321" y="2153376"/>
            <a:ext cx="1788384" cy="1788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val 13"/>
          <p:cNvSpPr/>
          <p:nvPr/>
        </p:nvSpPr>
        <p:spPr>
          <a:xfrm>
            <a:off x="1081269" y="2899164"/>
            <a:ext cx="2111605" cy="21116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7" name="plesk_logo_positive_SQUARE_rgb.png" descr="plesk_logo_positive_SQUARE_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880" y="3060775"/>
            <a:ext cx="1788384" cy="1788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mockuper (1).png" descr="mockuper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3767" y="0"/>
            <a:ext cx="991040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Oval 15"/>
          <p:cNvSpPr/>
          <p:nvPr/>
        </p:nvSpPr>
        <p:spPr>
          <a:xfrm>
            <a:off x="6160999" y="495882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01" name="Oval 16"/>
          <p:cNvSpPr/>
          <p:nvPr/>
        </p:nvSpPr>
        <p:spPr>
          <a:xfrm>
            <a:off x="6158835" y="1247479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02" name="TextBox 7"/>
          <p:cNvSpPr txBox="1"/>
          <p:nvPr/>
        </p:nvSpPr>
        <p:spPr>
          <a:xfrm>
            <a:off x="6428790" y="706436"/>
            <a:ext cx="335788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Auflistung aller Websites</a:t>
            </a:r>
          </a:p>
        </p:txBody>
      </p:sp>
      <p:sp>
        <p:nvSpPr>
          <p:cNvPr id="203" name="TextBox 11"/>
          <p:cNvSpPr txBox="1"/>
          <p:nvPr/>
        </p:nvSpPr>
        <p:spPr>
          <a:xfrm>
            <a:off x="6398118" y="1458034"/>
            <a:ext cx="337591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(Automatisierte) Updates</a:t>
            </a:r>
          </a:p>
        </p:txBody>
      </p:sp>
      <p:sp>
        <p:nvSpPr>
          <p:cNvPr id="204" name="Oval 13"/>
          <p:cNvSpPr/>
          <p:nvPr/>
        </p:nvSpPr>
        <p:spPr>
          <a:xfrm>
            <a:off x="1081269" y="2899164"/>
            <a:ext cx="2111606" cy="21116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05" name="plesk_logo_positive_SQUARE_rgb.png" descr="plesk_logo_positive_SQUARE_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881" y="3060775"/>
            <a:ext cx="1788383" cy="1788384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Oval 16"/>
          <p:cNvSpPr/>
          <p:nvPr/>
        </p:nvSpPr>
        <p:spPr>
          <a:xfrm>
            <a:off x="6163481" y="2011181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07" name="TextBox 11"/>
          <p:cNvSpPr txBox="1"/>
          <p:nvPr/>
        </p:nvSpPr>
        <p:spPr>
          <a:xfrm>
            <a:off x="6396544" y="2226628"/>
            <a:ext cx="339471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Clone-Assistant (Staging)</a:t>
            </a:r>
          </a:p>
        </p:txBody>
      </p:sp>
      <p:sp>
        <p:nvSpPr>
          <p:cNvPr id="208" name="Oval 16"/>
          <p:cNvSpPr/>
          <p:nvPr/>
        </p:nvSpPr>
        <p:spPr>
          <a:xfrm>
            <a:off x="6165829" y="2761077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09" name="TextBox 11"/>
          <p:cNvSpPr txBox="1"/>
          <p:nvPr/>
        </p:nvSpPr>
        <p:spPr>
          <a:xfrm>
            <a:off x="6398892" y="2974697"/>
            <a:ext cx="288645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Backup Management</a:t>
            </a:r>
          </a:p>
        </p:txBody>
      </p:sp>
      <p:sp>
        <p:nvSpPr>
          <p:cNvPr id="210" name="Oval 16"/>
          <p:cNvSpPr/>
          <p:nvPr/>
        </p:nvSpPr>
        <p:spPr>
          <a:xfrm>
            <a:off x="6168177" y="3533199"/>
            <a:ext cx="506059" cy="506059"/>
          </a:xfrm>
          <a:prstGeom prst="ellipse">
            <a:avLst/>
          </a:prstGeom>
          <a:solidFill>
            <a:srgbClr val="84C28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11" name="TextBox 11"/>
          <p:cNvSpPr txBox="1"/>
          <p:nvPr/>
        </p:nvSpPr>
        <p:spPr>
          <a:xfrm>
            <a:off x="6401240" y="3746820"/>
            <a:ext cx="490601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Einstellungen zu Crawling, Wartung </a:t>
            </a:r>
          </a:p>
        </p:txBody>
      </p:sp>
      <p:sp>
        <p:nvSpPr>
          <p:cNvPr id="212" name="Oval 16"/>
          <p:cNvSpPr/>
          <p:nvPr/>
        </p:nvSpPr>
        <p:spPr>
          <a:xfrm>
            <a:off x="6157825" y="4294209"/>
            <a:ext cx="506059" cy="506059"/>
          </a:xfrm>
          <a:prstGeom prst="ellipse">
            <a:avLst/>
          </a:prstGeom>
          <a:solidFill>
            <a:srgbClr val="84C28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13" name="TextBox 11"/>
          <p:cNvSpPr txBox="1"/>
          <p:nvPr/>
        </p:nvSpPr>
        <p:spPr>
          <a:xfrm>
            <a:off x="6390888" y="4507829"/>
            <a:ext cx="429488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Toolkit für Security Maßnahmen</a:t>
            </a:r>
          </a:p>
        </p:txBody>
      </p:sp>
      <p:sp>
        <p:nvSpPr>
          <p:cNvPr id="214" name="Oval 16"/>
          <p:cNvSpPr/>
          <p:nvPr/>
        </p:nvSpPr>
        <p:spPr>
          <a:xfrm>
            <a:off x="6159011" y="5048243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15" name="TextBox 11"/>
          <p:cNvSpPr txBox="1"/>
          <p:nvPr/>
        </p:nvSpPr>
        <p:spPr>
          <a:xfrm>
            <a:off x="6392074" y="5261864"/>
            <a:ext cx="170789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1-Klick-Login</a:t>
            </a:r>
          </a:p>
        </p:txBody>
      </p:sp>
      <p:sp>
        <p:nvSpPr>
          <p:cNvPr id="216" name="Oval 16"/>
          <p:cNvSpPr/>
          <p:nvPr/>
        </p:nvSpPr>
        <p:spPr>
          <a:xfrm>
            <a:off x="6156739" y="5805597"/>
            <a:ext cx="506059" cy="506059"/>
          </a:xfrm>
          <a:prstGeom prst="ellipse">
            <a:avLst/>
          </a:prstGeom>
          <a:solidFill>
            <a:srgbClr val="84C28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17" name="TextBox 11"/>
          <p:cNvSpPr txBox="1"/>
          <p:nvPr/>
        </p:nvSpPr>
        <p:spPr>
          <a:xfrm>
            <a:off x="6389802" y="6019217"/>
            <a:ext cx="269722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Prüfsummen-Check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traight Connector 3"/>
          <p:cNvSpPr/>
          <p:nvPr/>
        </p:nvSpPr>
        <p:spPr>
          <a:xfrm>
            <a:off x="1706207" y="5490338"/>
            <a:ext cx="3330272" cy="1"/>
          </a:xfrm>
          <a:prstGeom prst="line">
            <a:avLst/>
          </a:prstGeom>
          <a:ln w="6350">
            <a:solidFill>
              <a:srgbClr val="FEFFFE">
                <a:alpha val="2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TextBox 5"/>
          <p:cNvSpPr txBox="1"/>
          <p:nvPr/>
        </p:nvSpPr>
        <p:spPr>
          <a:xfrm>
            <a:off x="1709695" y="5176341"/>
            <a:ext cx="57750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FEFFFE">
                    <a:alpha val="70000"/>
                  </a:srgbClr>
                </a:solidFill>
              </a:defRPr>
            </a:lvl1pPr>
          </a:lstStyle>
          <a:p>
            <a:pPr/>
            <a:r>
              <a:t>Ansatz #1</a:t>
            </a:r>
          </a:p>
        </p:txBody>
      </p:sp>
      <p:sp>
        <p:nvSpPr>
          <p:cNvPr id="221" name="TextBox 6"/>
          <p:cNvSpPr txBox="1"/>
          <p:nvPr/>
        </p:nvSpPr>
        <p:spPr>
          <a:xfrm>
            <a:off x="1709695" y="5544930"/>
            <a:ext cx="415206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Plesk</a:t>
            </a:r>
          </a:p>
        </p:txBody>
      </p:sp>
      <p:sp>
        <p:nvSpPr>
          <p:cNvPr id="222" name="TextBox 9"/>
          <p:cNvSpPr txBox="1"/>
          <p:nvPr/>
        </p:nvSpPr>
        <p:spPr>
          <a:xfrm>
            <a:off x="5034050" y="5176341"/>
            <a:ext cx="57750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FEFFFE">
                    <a:alpha val="70000"/>
                  </a:srgbClr>
                </a:solidFill>
              </a:defRPr>
            </a:lvl1pPr>
          </a:lstStyle>
          <a:p>
            <a:pPr/>
            <a:r>
              <a:t>Ansatz #3</a:t>
            </a:r>
          </a:p>
        </p:txBody>
      </p:sp>
      <p:sp>
        <p:nvSpPr>
          <p:cNvPr id="223" name="TextBox 10"/>
          <p:cNvSpPr txBox="1"/>
          <p:nvPr/>
        </p:nvSpPr>
        <p:spPr>
          <a:xfrm>
            <a:off x="5034050" y="5544930"/>
            <a:ext cx="85983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ManageWP</a:t>
            </a:r>
          </a:p>
        </p:txBody>
      </p:sp>
      <p:sp>
        <p:nvSpPr>
          <p:cNvPr id="224" name="Oval 11"/>
          <p:cNvSpPr/>
          <p:nvPr/>
        </p:nvSpPr>
        <p:spPr>
          <a:xfrm>
            <a:off x="3362776" y="5461000"/>
            <a:ext cx="60961" cy="609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25" name="Oval 12"/>
          <p:cNvSpPr/>
          <p:nvPr/>
        </p:nvSpPr>
        <p:spPr>
          <a:xfrm>
            <a:off x="5041358" y="5463182"/>
            <a:ext cx="60961" cy="609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26" name="Oval 13"/>
          <p:cNvSpPr/>
          <p:nvPr/>
        </p:nvSpPr>
        <p:spPr>
          <a:xfrm>
            <a:off x="7985710" y="1991766"/>
            <a:ext cx="2111605" cy="21116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Oval 4"/>
          <p:cNvSpPr/>
          <p:nvPr/>
        </p:nvSpPr>
        <p:spPr>
          <a:xfrm>
            <a:off x="3181444" y="5283200"/>
            <a:ext cx="416561" cy="41656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28" name="Oval 11"/>
          <p:cNvSpPr/>
          <p:nvPr/>
        </p:nvSpPr>
        <p:spPr>
          <a:xfrm>
            <a:off x="1696066" y="5461000"/>
            <a:ext cx="60961" cy="609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29" name="TextBox 8"/>
          <p:cNvSpPr txBox="1"/>
          <p:nvPr/>
        </p:nvSpPr>
        <p:spPr>
          <a:xfrm>
            <a:off x="3361182" y="5544930"/>
            <a:ext cx="63815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MainWP</a:t>
            </a:r>
          </a:p>
        </p:txBody>
      </p:sp>
      <p:sp>
        <p:nvSpPr>
          <p:cNvPr id="230" name="TextBox 7"/>
          <p:cNvSpPr txBox="1"/>
          <p:nvPr/>
        </p:nvSpPr>
        <p:spPr>
          <a:xfrm>
            <a:off x="3361182" y="5176341"/>
            <a:ext cx="57750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FEFFFE">
                    <a:alpha val="70000"/>
                  </a:srgbClr>
                </a:solidFill>
              </a:defRPr>
            </a:lvl1pPr>
          </a:lstStyle>
          <a:p>
            <a:pPr/>
            <a:r>
              <a:t>Ansatz #2</a:t>
            </a:r>
          </a:p>
        </p:txBody>
      </p:sp>
      <p:pic>
        <p:nvPicPr>
          <p:cNvPr id="231" name="MainWP-logo.png" descr="MainWP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7321" y="2862470"/>
            <a:ext cx="1788384" cy="37019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itle 1"/>
          <p:cNvSpPr txBox="1"/>
          <p:nvPr/>
        </p:nvSpPr>
        <p:spPr>
          <a:xfrm>
            <a:off x="1714500" y="2400300"/>
            <a:ext cx="5102872" cy="183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defTabSz="914318">
              <a:lnSpc>
                <a:spcPct val="75000"/>
              </a:lnSpc>
              <a:defRPr spc="-200" sz="44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Manage multiple</a:t>
            </a:r>
          </a:p>
          <a:p>
            <a:pPr defTabSz="914318">
              <a:lnSpc>
                <a:spcPct val="75000"/>
              </a:lnSpc>
              <a:defRPr spc="-200" sz="44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WordPress Sites</a:t>
            </a:r>
          </a:p>
          <a:p>
            <a:pPr defTabSz="914318">
              <a:lnSpc>
                <a:spcPct val="75000"/>
              </a:lnSpc>
              <a:defRPr spc="-200" sz="44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chemeClr val="accent1"/>
                </a:solidFill>
              </a:rPr>
              <a:t>like a pro!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13"/>
          <p:cNvSpPr/>
          <p:nvPr/>
        </p:nvSpPr>
        <p:spPr>
          <a:xfrm>
            <a:off x="1081269" y="2899164"/>
            <a:ext cx="2111605" cy="21116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5" name="MainWP-logo.png" descr="MainWP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880" y="3769869"/>
            <a:ext cx="1788384" cy="370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mockuper (2).png" descr="mockuper (2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3767" y="-1"/>
            <a:ext cx="9910405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val 13"/>
          <p:cNvSpPr/>
          <p:nvPr/>
        </p:nvSpPr>
        <p:spPr>
          <a:xfrm>
            <a:off x="1081269" y="2899164"/>
            <a:ext cx="2111606" cy="21116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9" name="MainWP-logo.png" descr="MainWP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881" y="3769869"/>
            <a:ext cx="1788383" cy="37019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Oval 15"/>
          <p:cNvSpPr/>
          <p:nvPr/>
        </p:nvSpPr>
        <p:spPr>
          <a:xfrm>
            <a:off x="6160999" y="495882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41" name="Oval 16"/>
          <p:cNvSpPr/>
          <p:nvPr/>
        </p:nvSpPr>
        <p:spPr>
          <a:xfrm>
            <a:off x="6158835" y="1247479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42" name="TextBox 7"/>
          <p:cNvSpPr txBox="1"/>
          <p:nvPr/>
        </p:nvSpPr>
        <p:spPr>
          <a:xfrm>
            <a:off x="6428790" y="706436"/>
            <a:ext cx="335788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Auflistung aller Websites</a:t>
            </a:r>
          </a:p>
        </p:txBody>
      </p:sp>
      <p:sp>
        <p:nvSpPr>
          <p:cNvPr id="243" name="TextBox 11"/>
          <p:cNvSpPr txBox="1"/>
          <p:nvPr/>
        </p:nvSpPr>
        <p:spPr>
          <a:xfrm>
            <a:off x="6398118" y="1458034"/>
            <a:ext cx="337591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(Automatisierte) Updates</a:t>
            </a:r>
          </a:p>
        </p:txBody>
      </p:sp>
      <p:sp>
        <p:nvSpPr>
          <p:cNvPr id="244" name="Oval 16"/>
          <p:cNvSpPr/>
          <p:nvPr/>
        </p:nvSpPr>
        <p:spPr>
          <a:xfrm>
            <a:off x="6163481" y="2011181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45" name="TextBox 11"/>
          <p:cNvSpPr txBox="1"/>
          <p:nvPr/>
        </p:nvSpPr>
        <p:spPr>
          <a:xfrm>
            <a:off x="6396544" y="2224801"/>
            <a:ext cx="339471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Clone-Assistant (Staging)</a:t>
            </a:r>
          </a:p>
        </p:txBody>
      </p:sp>
      <p:sp>
        <p:nvSpPr>
          <p:cNvPr id="246" name="Oval 16"/>
          <p:cNvSpPr/>
          <p:nvPr/>
        </p:nvSpPr>
        <p:spPr>
          <a:xfrm>
            <a:off x="6165829" y="2761077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47" name="TextBox 11"/>
          <p:cNvSpPr txBox="1"/>
          <p:nvPr/>
        </p:nvSpPr>
        <p:spPr>
          <a:xfrm>
            <a:off x="6398892" y="2974697"/>
            <a:ext cx="288645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Backup Management</a:t>
            </a:r>
          </a:p>
        </p:txBody>
      </p:sp>
      <p:sp>
        <p:nvSpPr>
          <p:cNvPr id="248" name="Oval 16"/>
          <p:cNvSpPr/>
          <p:nvPr/>
        </p:nvSpPr>
        <p:spPr>
          <a:xfrm>
            <a:off x="6168177" y="3533199"/>
            <a:ext cx="506059" cy="506059"/>
          </a:xfrm>
          <a:prstGeom prst="ellipse">
            <a:avLst/>
          </a:prstGeom>
          <a:solidFill>
            <a:srgbClr val="84C28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49" name="TextBox 11"/>
          <p:cNvSpPr txBox="1"/>
          <p:nvPr/>
        </p:nvSpPr>
        <p:spPr>
          <a:xfrm>
            <a:off x="6401240" y="3743167"/>
            <a:ext cx="350443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Eigene WordPress Instanz</a:t>
            </a:r>
          </a:p>
        </p:txBody>
      </p:sp>
      <p:sp>
        <p:nvSpPr>
          <p:cNvPr id="250" name="Oval 16"/>
          <p:cNvSpPr/>
          <p:nvPr/>
        </p:nvSpPr>
        <p:spPr>
          <a:xfrm>
            <a:off x="6157825" y="4294209"/>
            <a:ext cx="506059" cy="506059"/>
          </a:xfrm>
          <a:prstGeom prst="ellipse">
            <a:avLst/>
          </a:prstGeom>
          <a:solidFill>
            <a:srgbClr val="84C28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51" name="TextBox 11"/>
          <p:cNvSpPr txBox="1"/>
          <p:nvPr/>
        </p:nvSpPr>
        <p:spPr>
          <a:xfrm>
            <a:off x="6390888" y="4507829"/>
            <a:ext cx="335559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Bulk-Actions für Updates</a:t>
            </a:r>
          </a:p>
        </p:txBody>
      </p:sp>
      <p:sp>
        <p:nvSpPr>
          <p:cNvPr id="252" name="Oval 16"/>
          <p:cNvSpPr/>
          <p:nvPr/>
        </p:nvSpPr>
        <p:spPr>
          <a:xfrm>
            <a:off x="6159012" y="5048243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53" name="TextBox 11"/>
          <p:cNvSpPr txBox="1"/>
          <p:nvPr/>
        </p:nvSpPr>
        <p:spPr>
          <a:xfrm>
            <a:off x="6392074" y="5261864"/>
            <a:ext cx="162165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1-Klick-Login</a:t>
            </a:r>
          </a:p>
        </p:txBody>
      </p:sp>
      <p:sp>
        <p:nvSpPr>
          <p:cNvPr id="254" name="Oval 16"/>
          <p:cNvSpPr/>
          <p:nvPr/>
        </p:nvSpPr>
        <p:spPr>
          <a:xfrm>
            <a:off x="6159012" y="5810243"/>
            <a:ext cx="506059" cy="5060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1847"/>
                </a:solidFill>
              </a:defRPr>
            </a:pPr>
          </a:p>
        </p:txBody>
      </p:sp>
      <p:sp>
        <p:nvSpPr>
          <p:cNvPr id="255" name="TextBox 11"/>
          <p:cNvSpPr txBox="1"/>
          <p:nvPr/>
        </p:nvSpPr>
        <p:spPr>
          <a:xfrm>
            <a:off x="6392074" y="6023864"/>
            <a:ext cx="350875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Erweiterbar durch Plugins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Ravi Powerpoint Template">
  <a:themeElements>
    <a:clrScheme name="Ravi Powerpoint Template">
      <a:dk1>
        <a:srgbClr val="FF01FF"/>
      </a:dk1>
      <a:lt1>
        <a:srgbClr val="FEFFFE"/>
      </a:lt1>
      <a:dk2>
        <a:srgbClr val="A7A7A7"/>
      </a:dk2>
      <a:lt2>
        <a:srgbClr val="535353"/>
      </a:lt2>
      <a:accent1>
        <a:srgbClr val="2574FB"/>
      </a:accent1>
      <a:accent2>
        <a:srgbClr val="6A11CA"/>
      </a:accent2>
      <a:accent3>
        <a:srgbClr val="15418D"/>
      </a:accent3>
      <a:accent4>
        <a:srgbClr val="1162E8"/>
      </a:accent4>
      <a:accent5>
        <a:srgbClr val="0A55D3"/>
      </a:accent5>
      <a:accent6>
        <a:srgbClr val="074CC1"/>
      </a:accent6>
      <a:hlink>
        <a:srgbClr val="0000FF"/>
      </a:hlink>
      <a:folHlink>
        <a:srgbClr val="FF00FF"/>
      </a:folHlink>
    </a:clrScheme>
    <a:fontScheme name="Ravi Powerpoint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avi Powerpoin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1847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3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EFFF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3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EFFF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avi Powerpoint Template">
  <a:themeElements>
    <a:clrScheme name="Ravi Powerpoint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574FB"/>
      </a:accent1>
      <a:accent2>
        <a:srgbClr val="6A11CA"/>
      </a:accent2>
      <a:accent3>
        <a:srgbClr val="15418D"/>
      </a:accent3>
      <a:accent4>
        <a:srgbClr val="1162E8"/>
      </a:accent4>
      <a:accent5>
        <a:srgbClr val="0A55D3"/>
      </a:accent5>
      <a:accent6>
        <a:srgbClr val="074CC1"/>
      </a:accent6>
      <a:hlink>
        <a:srgbClr val="0000FF"/>
      </a:hlink>
      <a:folHlink>
        <a:srgbClr val="FF00FF"/>
      </a:folHlink>
    </a:clrScheme>
    <a:fontScheme name="Ravi Powerpoint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avi Powerpoin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1847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3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EFFF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3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EFFF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